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60" r:id="rId2"/>
    <p:sldId id="271" r:id="rId3"/>
    <p:sldId id="256" r:id="rId4"/>
    <p:sldId id="320" r:id="rId5"/>
    <p:sldId id="321" r:id="rId6"/>
    <p:sldId id="322" r:id="rId7"/>
    <p:sldId id="323" r:id="rId8"/>
    <p:sldId id="324" r:id="rId9"/>
    <p:sldId id="325" r:id="rId10"/>
    <p:sldId id="326" r:id="rId11"/>
    <p:sldId id="327" r:id="rId12"/>
    <p:sldId id="328" r:id="rId13"/>
    <p:sldId id="309" r:id="rId1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E4A"/>
    <a:srgbClr val="003075"/>
    <a:srgbClr val="AC0000"/>
    <a:srgbClr val="98B2C6"/>
    <a:srgbClr val="FAF0E6"/>
    <a:srgbClr val="3C67A0"/>
    <a:srgbClr val="2E75B6"/>
    <a:srgbClr val="A39BA5"/>
    <a:srgbClr val="7D7081"/>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2" autoAdjust="0"/>
    <p:restoredTop sz="84104" autoAdjust="0"/>
  </p:normalViewPr>
  <p:slideViewPr>
    <p:cSldViewPr snapToGrid="0">
      <p:cViewPr varScale="1">
        <p:scale>
          <a:sx n="84" d="100"/>
          <a:sy n="84" d="100"/>
        </p:scale>
        <p:origin x="1096"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8ABC9-CD1E-416E-B343-958CE2F43F79}" type="datetimeFigureOut">
              <a:rPr lang="zh-CN" altLang="en-US" smtClean="0"/>
              <a:t>2019/7/25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D5D82-6B71-48BC-89FE-5F37A053F780}" type="slidenum">
              <a:rPr lang="zh-CN" altLang="en-US" smtClean="0"/>
              <a:t>‹#›</a:t>
            </a:fld>
            <a:endParaRPr lang="zh-CN" altLang="en-US"/>
          </a:p>
        </p:txBody>
      </p:sp>
    </p:spTree>
    <p:extLst>
      <p:ext uri="{BB962C8B-B14F-4D97-AF65-F5344CB8AC3E}">
        <p14:creationId xmlns:p14="http://schemas.microsoft.com/office/powerpoint/2010/main" val="380574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fontAlgn="base"/>
            <a:endParaRPr lang="zh-CN" altLang="zh-CN" sz="120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A2D5D82-6B71-48BC-89FE-5F37A053F780}" type="slidenum">
              <a:rPr lang="zh-CN" altLang="en-US" smtClean="0"/>
              <a:t>1</a:t>
            </a:fld>
            <a:endParaRPr lang="zh-CN" altLang="en-US"/>
          </a:p>
        </p:txBody>
      </p:sp>
    </p:spTree>
    <p:extLst>
      <p:ext uri="{BB962C8B-B14F-4D97-AF65-F5344CB8AC3E}">
        <p14:creationId xmlns:p14="http://schemas.microsoft.com/office/powerpoint/2010/main" val="356726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fontAlgn="base"/>
            <a:endParaRPr lang="zh-CN" altLang="zh-CN" sz="120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A2D5D82-6B71-48BC-89FE-5F37A053F780}" type="slidenum">
              <a:rPr lang="zh-CN" altLang="en-US" smtClean="0"/>
              <a:t>2</a:t>
            </a:fld>
            <a:endParaRPr lang="zh-CN" altLang="en-US"/>
          </a:p>
        </p:txBody>
      </p:sp>
    </p:spTree>
    <p:extLst>
      <p:ext uri="{BB962C8B-B14F-4D97-AF65-F5344CB8AC3E}">
        <p14:creationId xmlns:p14="http://schemas.microsoft.com/office/powerpoint/2010/main" val="119659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D5D82-6B71-48BC-89FE-5F37A053F780}" type="slidenum">
              <a:rPr lang="zh-CN" altLang="en-US" smtClean="0"/>
              <a:t>6</a:t>
            </a:fld>
            <a:endParaRPr lang="zh-CN" altLang="en-US"/>
          </a:p>
        </p:txBody>
      </p:sp>
    </p:spTree>
    <p:extLst>
      <p:ext uri="{BB962C8B-B14F-4D97-AF65-F5344CB8AC3E}">
        <p14:creationId xmlns:p14="http://schemas.microsoft.com/office/powerpoint/2010/main" val="43602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fontAlgn="base"/>
            <a:endParaRPr lang="zh-CN" altLang="zh-CN" sz="120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A2D5D82-6B71-48BC-89FE-5F37A053F780}" type="slidenum">
              <a:rPr lang="zh-CN" altLang="en-US" smtClean="0"/>
              <a:t>13</a:t>
            </a:fld>
            <a:endParaRPr lang="zh-CN" altLang="en-US"/>
          </a:p>
        </p:txBody>
      </p:sp>
    </p:spTree>
    <p:extLst>
      <p:ext uri="{BB962C8B-B14F-4D97-AF65-F5344CB8AC3E}">
        <p14:creationId xmlns:p14="http://schemas.microsoft.com/office/powerpoint/2010/main" val="2250296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558713AE-98D6-4EC5-9422-26CF4DF73529}" type="datetime1">
              <a:rPr lang="zh-CN" altLang="en-US" smtClean="0"/>
              <a:t>2019/7/25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2755389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A9FAE5-F507-475C-8DC9-0F5EACABB327}" type="datetime1">
              <a:rPr lang="zh-CN" altLang="en-US" smtClean="0"/>
              <a:t>2019/7/25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402831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4884A1-E414-4AF2-A658-C7B2DD390887}" type="datetime1">
              <a:rPr lang="zh-CN" altLang="en-US" smtClean="0"/>
              <a:t>2019/7/25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173700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226E3A-7F95-4E63-A66D-AD2367CFF63F}" type="datetime1">
              <a:rPr lang="zh-CN" altLang="en-US" smtClean="0"/>
              <a:t>2019/7/25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212442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5510AE0-995A-4BA1-90CA-145C815B4809}" type="datetime1">
              <a:rPr lang="zh-CN" altLang="en-US" smtClean="0"/>
              <a:t>2019/7/25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397479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EBBE426-40EC-4D18-8D7D-6853E84E7068}" type="datetime1">
              <a:rPr lang="zh-CN" altLang="en-US" smtClean="0"/>
              <a:t>2019/7/25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67431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CE7233-AA12-4033-A2AC-E1971A1B7ED0}" type="datetime1">
              <a:rPr lang="zh-CN" altLang="en-US" smtClean="0"/>
              <a:t>2019/7/25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389557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835085-54A4-4DAE-A484-B258D7C5264E}" type="datetime1">
              <a:rPr lang="zh-CN" altLang="en-US" smtClean="0"/>
              <a:t>2019/7/25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39579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0385C4-238F-467C-8E31-4B3D501AF0D3}" type="datetime1">
              <a:rPr lang="zh-CN" altLang="en-US" smtClean="0"/>
              <a:t>2019/7/25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3319454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A22461A-8784-4AD5-8477-9E8775112269}" type="datetime1">
              <a:rPr lang="zh-CN" altLang="en-US" smtClean="0"/>
              <a:t>2019/7/25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380701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A8603F93-263C-496C-B764-E13DED84ACDC}" type="datetime1">
              <a:rPr lang="zh-CN" altLang="en-US" smtClean="0"/>
              <a:t>2019/7/25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2848322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11CAA8A-1E6A-41CC-B969-04631E2352FF}" type="datetime1">
              <a:rPr lang="zh-CN" altLang="en-US" smtClean="0"/>
              <a:t>2019/7/25</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147399-326C-40D4-A1A0-E4157FEA294A}" type="slidenum">
              <a:rPr lang="zh-CN" altLang="en-US" smtClean="0"/>
              <a:t>‹#›</a:t>
            </a:fld>
            <a:endParaRPr lang="zh-CN" altLang="en-US"/>
          </a:p>
        </p:txBody>
      </p:sp>
    </p:spTree>
    <p:extLst>
      <p:ext uri="{BB962C8B-B14F-4D97-AF65-F5344CB8AC3E}">
        <p14:creationId xmlns:p14="http://schemas.microsoft.com/office/powerpoint/2010/main" val="2013194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0"/>
            <a:ext cx="9144000" cy="6858000"/>
          </a:xfrm>
          <a:prstGeom prst="rect">
            <a:avLst/>
          </a:pr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98" name="Picture 2"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7215" y="210412"/>
            <a:ext cx="3755902" cy="18427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360418" y="1893131"/>
            <a:ext cx="6189497" cy="1305165"/>
          </a:xfrm>
          <a:prstGeom prst="rect">
            <a:avLst/>
          </a:prstGeom>
          <a:noFill/>
        </p:spPr>
        <p:txBody>
          <a:bodyPr wrap="square" rtlCol="0">
            <a:spAutoFit/>
          </a:bodyPr>
          <a:lstStyle/>
          <a:p>
            <a:pPr algn="ctr">
              <a:lnSpc>
                <a:spcPct val="150000"/>
              </a:lnSpc>
            </a:pPr>
            <a:r>
              <a:rPr lang="en-US" altLang="zh-CN" sz="2800" b="1" dirty="0">
                <a:latin typeface="Arial" panose="020B0604020202020204" pitchFamily="34" charset="0"/>
                <a:cs typeface="Arial" panose="020B0604020202020204" pitchFamily="34" charset="0"/>
              </a:rPr>
              <a:t>Data Science for Document Analysis and Understanding </a:t>
            </a:r>
          </a:p>
        </p:txBody>
      </p:sp>
      <p:sp>
        <p:nvSpPr>
          <p:cNvPr id="4" name="文本框 3"/>
          <p:cNvSpPr txBox="1"/>
          <p:nvPr/>
        </p:nvSpPr>
        <p:spPr>
          <a:xfrm>
            <a:off x="1933161" y="3550713"/>
            <a:ext cx="5277678" cy="2343655"/>
          </a:xfrm>
          <a:prstGeom prst="rect">
            <a:avLst/>
          </a:prstGeom>
          <a:noFill/>
        </p:spPr>
        <p:txBody>
          <a:bodyPr wrap="square" rtlCol="0">
            <a:spAutoFit/>
          </a:bodyPr>
          <a:lstStyle/>
          <a:p>
            <a:pPr>
              <a:lnSpc>
                <a:spcPct val="150000"/>
              </a:lnSpc>
            </a:pPr>
            <a:r>
              <a:rPr lang="en-US" altLang="zh-CN" sz="2000" b="1" dirty="0">
                <a:latin typeface="Arial" panose="020B0604020202020204" pitchFamily="34" charset="0"/>
                <a:cs typeface="Arial" panose="020B0604020202020204" pitchFamily="34" charset="0"/>
              </a:rPr>
              <a:t> Team Member: GE </a:t>
            </a:r>
            <a:r>
              <a:rPr lang="en-US" altLang="zh-CN" sz="2000" b="1" dirty="0" err="1">
                <a:latin typeface="Arial" panose="020B0604020202020204" pitchFamily="34" charset="0"/>
                <a:cs typeface="Arial" panose="020B0604020202020204" pitchFamily="34" charset="0"/>
              </a:rPr>
              <a:t>Chongjian</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2000" b="1" dirty="0">
                <a:latin typeface="Arial" panose="020B0604020202020204" pitchFamily="34" charset="0"/>
                <a:cs typeface="Arial" panose="020B0604020202020204" pitchFamily="34" charset="0"/>
              </a:rPr>
              <a:t>		  XIAO Rudan</a:t>
            </a:r>
          </a:p>
          <a:p>
            <a:pPr>
              <a:lnSpc>
                <a:spcPct val="150000"/>
              </a:lnSpc>
            </a:pPr>
            <a:r>
              <a:rPr lang="en-US" altLang="zh-CN" sz="2000" b="1" dirty="0">
                <a:latin typeface="Arial" panose="020B0604020202020204" pitchFamily="34" charset="0"/>
                <a:cs typeface="Arial" panose="020B0604020202020204" pitchFamily="34" charset="0"/>
              </a:rPr>
              <a:t>		  LIANG </a:t>
            </a:r>
            <a:r>
              <a:rPr lang="en-US" altLang="zh-CN" sz="2000" b="1" dirty="0" err="1">
                <a:latin typeface="Arial" panose="020B0604020202020204" pitchFamily="34" charset="0"/>
                <a:cs typeface="Arial" panose="020B0604020202020204" pitchFamily="34" charset="0"/>
              </a:rPr>
              <a:t>Mingzhu</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2000" b="1" dirty="0">
              <a:latin typeface="Arial" panose="020B0604020202020204" pitchFamily="34" charset="0"/>
              <a:cs typeface="Arial" panose="020B0604020202020204" pitchFamily="34" charset="0"/>
            </a:endParaRPr>
          </a:p>
          <a:p>
            <a:pPr algn="ctr">
              <a:lnSpc>
                <a:spcPct val="150000"/>
              </a:lnSpc>
            </a:pPr>
            <a:r>
              <a:rPr lang="en-US" altLang="zh-CN" sz="2000" b="1" dirty="0">
                <a:latin typeface="Arial" panose="020B0604020202020204" pitchFamily="34" charset="0"/>
                <a:cs typeface="Arial" panose="020B0604020202020204" pitchFamily="34" charset="0"/>
              </a:rPr>
              <a:t>2019-7-25</a:t>
            </a:r>
            <a:endParaRPr lang="zh-CN" alt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437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167">
            <a:extLst>
              <a:ext uri="{FF2B5EF4-FFF2-40B4-BE49-F238E27FC236}">
                <a16:creationId xmlns:a16="http://schemas.microsoft.com/office/drawing/2014/main" id="{0C05B23C-92C9-4A3F-8434-80C9EE1DDF74}"/>
              </a:ext>
            </a:extLst>
          </p:cNvPr>
          <p:cNvSpPr txBox="1"/>
          <p:nvPr/>
        </p:nvSpPr>
        <p:spPr>
          <a:xfrm>
            <a:off x="194960" y="58944"/>
            <a:ext cx="7828900" cy="646816"/>
          </a:xfrm>
          <a:prstGeom prst="rect">
            <a:avLst/>
          </a:prstGeom>
          <a:noFill/>
        </p:spPr>
        <p:txBody>
          <a:bodyPr wrap="square" lIns="36000" tIns="0" rIns="36000" bIns="0" rtlCol="0" anchor="ctr"/>
          <a:lstStyle/>
          <a:p>
            <a:r>
              <a:rPr lang="en-US" altLang="zh-CN" sz="2736" b="1" dirty="0">
                <a:solidFill>
                  <a:schemeClr val="bg1"/>
                </a:solidFill>
                <a:latin typeface="Arial"/>
              </a:rPr>
              <a:t>Methods &amp; Result — </a:t>
            </a:r>
            <a:r>
              <a:rPr lang="en-US" sz="2736" b="1" dirty="0">
                <a:solidFill>
                  <a:schemeClr val="bg1"/>
                </a:solidFill>
                <a:latin typeface="Arial"/>
              </a:rPr>
              <a:t>Word frequency analysis</a:t>
            </a:r>
          </a:p>
        </p:txBody>
      </p:sp>
      <p:sp>
        <p:nvSpPr>
          <p:cNvPr id="2" name="文本框 1">
            <a:extLst>
              <a:ext uri="{FF2B5EF4-FFF2-40B4-BE49-F238E27FC236}">
                <a16:creationId xmlns:a16="http://schemas.microsoft.com/office/drawing/2014/main" id="{2998FB0B-F608-4FF6-92A5-5BC433B6D645}"/>
              </a:ext>
            </a:extLst>
          </p:cNvPr>
          <p:cNvSpPr txBox="1"/>
          <p:nvPr/>
        </p:nvSpPr>
        <p:spPr>
          <a:xfrm>
            <a:off x="342900" y="800788"/>
            <a:ext cx="8458200" cy="646331"/>
          </a:xfrm>
          <a:prstGeom prst="rect">
            <a:avLst/>
          </a:prstGeom>
          <a:noFill/>
        </p:spPr>
        <p:txBody>
          <a:bodyPr wrap="square" rtlCol="0">
            <a:spAutoFit/>
          </a:bodyPr>
          <a:lstStyle/>
          <a:p>
            <a:r>
              <a:rPr lang="en-US" altLang="zh-CN" dirty="0"/>
              <a:t>Method: TF-IDF (term frequency times inverse document frequency)</a:t>
            </a:r>
          </a:p>
          <a:p>
            <a:r>
              <a:rPr lang="en-US" altLang="zh-CN" dirty="0"/>
              <a:t>The term weight of each word represents the importance of the word for the article</a:t>
            </a:r>
            <a:endParaRPr lang="zh-CN" altLang="en-US" dirty="0"/>
          </a:p>
        </p:txBody>
      </p:sp>
      <p:pic>
        <p:nvPicPr>
          <p:cNvPr id="4" name="图片 3">
            <a:extLst>
              <a:ext uri="{FF2B5EF4-FFF2-40B4-BE49-F238E27FC236}">
                <a16:creationId xmlns:a16="http://schemas.microsoft.com/office/drawing/2014/main" id="{FF1AFCC4-A750-4C28-B2E5-50BCABCCE0D9}"/>
              </a:ext>
            </a:extLst>
          </p:cNvPr>
          <p:cNvPicPr>
            <a:picLocks noChangeAspect="1"/>
          </p:cNvPicPr>
          <p:nvPr/>
        </p:nvPicPr>
        <p:blipFill rotWithShape="1">
          <a:blip r:embed="rId2">
            <a:extLst>
              <a:ext uri="{28A0092B-C50C-407E-A947-70E740481C1C}">
                <a14:useLocalDpi xmlns:a14="http://schemas.microsoft.com/office/drawing/2010/main" val="0"/>
              </a:ext>
            </a:extLst>
          </a:blip>
          <a:srcRect b="10663"/>
          <a:stretch/>
        </p:blipFill>
        <p:spPr>
          <a:xfrm>
            <a:off x="0" y="1469979"/>
            <a:ext cx="9144000" cy="3918042"/>
          </a:xfrm>
          <a:prstGeom prst="rect">
            <a:avLst/>
          </a:prstGeom>
        </p:spPr>
      </p:pic>
      <p:pic>
        <p:nvPicPr>
          <p:cNvPr id="6" name="图片 5">
            <a:extLst>
              <a:ext uri="{FF2B5EF4-FFF2-40B4-BE49-F238E27FC236}">
                <a16:creationId xmlns:a16="http://schemas.microsoft.com/office/drawing/2014/main" id="{63B279EA-65F8-4058-BF5C-5DDB9C452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0" y="5388021"/>
            <a:ext cx="5081407" cy="1209004"/>
          </a:xfrm>
          <a:prstGeom prst="rect">
            <a:avLst/>
          </a:prstGeom>
        </p:spPr>
      </p:pic>
      <p:sp>
        <p:nvSpPr>
          <p:cNvPr id="7" name="灯片编号占位符 1">
            <a:extLst>
              <a:ext uri="{FF2B5EF4-FFF2-40B4-BE49-F238E27FC236}">
                <a16:creationId xmlns:a16="http://schemas.microsoft.com/office/drawing/2014/main" id="{D7C3D12D-1EC8-4C74-99A9-039EE05DE0FF}"/>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10</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13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36" name="Text 167">
            <a:extLst>
              <a:ext uri="{FF2B5EF4-FFF2-40B4-BE49-F238E27FC236}">
                <a16:creationId xmlns:a16="http://schemas.microsoft.com/office/drawing/2014/main" id="{0C05B23C-92C9-4A3F-8434-80C9EE1DDF74}"/>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Methods &amp; Result — </a:t>
            </a:r>
            <a:r>
              <a:rPr lang="en-US" sz="2736" b="1" dirty="0">
                <a:solidFill>
                  <a:schemeClr val="bg1"/>
                </a:solidFill>
                <a:latin typeface="Arial"/>
              </a:rPr>
              <a:t>Emotion analysis</a:t>
            </a:r>
          </a:p>
        </p:txBody>
      </p:sp>
      <p:sp>
        <p:nvSpPr>
          <p:cNvPr id="5" name="文本框 4">
            <a:extLst>
              <a:ext uri="{FF2B5EF4-FFF2-40B4-BE49-F238E27FC236}">
                <a16:creationId xmlns:a16="http://schemas.microsoft.com/office/drawing/2014/main" id="{877D7B55-3291-4386-B5C1-7C7DDCC74A1B}"/>
              </a:ext>
            </a:extLst>
          </p:cNvPr>
          <p:cNvSpPr txBox="1"/>
          <p:nvPr/>
        </p:nvSpPr>
        <p:spPr>
          <a:xfrm>
            <a:off x="194960" y="1151019"/>
            <a:ext cx="8458200" cy="369332"/>
          </a:xfrm>
          <a:prstGeom prst="rect">
            <a:avLst/>
          </a:prstGeom>
          <a:noFill/>
        </p:spPr>
        <p:txBody>
          <a:bodyPr wrap="square" rtlCol="0">
            <a:spAutoFit/>
          </a:bodyPr>
          <a:lstStyle/>
          <a:p>
            <a:pPr algn="ctr"/>
            <a:r>
              <a:rPr lang="en-US" altLang="zh-CN" dirty="0"/>
              <a:t>Method: Emotional matching analysis</a:t>
            </a:r>
            <a:endParaRPr lang="zh-CN" altLang="en-US" dirty="0"/>
          </a:p>
        </p:txBody>
      </p:sp>
      <p:pic>
        <p:nvPicPr>
          <p:cNvPr id="3" name="图片 2">
            <a:extLst>
              <a:ext uri="{FF2B5EF4-FFF2-40B4-BE49-F238E27FC236}">
                <a16:creationId xmlns:a16="http://schemas.microsoft.com/office/drawing/2014/main" id="{B3911D84-86A5-44B2-9854-C2B9E205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44" y="1906666"/>
            <a:ext cx="8853911" cy="4147185"/>
          </a:xfrm>
          <a:prstGeom prst="rect">
            <a:avLst/>
          </a:prstGeom>
        </p:spPr>
      </p:pic>
      <p:sp>
        <p:nvSpPr>
          <p:cNvPr id="7" name="灯片编号占位符 1">
            <a:extLst>
              <a:ext uri="{FF2B5EF4-FFF2-40B4-BE49-F238E27FC236}">
                <a16:creationId xmlns:a16="http://schemas.microsoft.com/office/drawing/2014/main" id="{B3699DD1-DECD-4454-9515-08D219995899}"/>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11</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44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36" name="Text 167">
            <a:extLst>
              <a:ext uri="{FF2B5EF4-FFF2-40B4-BE49-F238E27FC236}">
                <a16:creationId xmlns:a16="http://schemas.microsoft.com/office/drawing/2014/main" id="{0C05B23C-92C9-4A3F-8434-80C9EE1DDF74}"/>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Methods &amp; Result — </a:t>
            </a:r>
            <a:r>
              <a:rPr lang="en-US" sz="2736" b="1" dirty="0">
                <a:solidFill>
                  <a:schemeClr val="bg1"/>
                </a:solidFill>
                <a:latin typeface="Arial"/>
              </a:rPr>
              <a:t>LSTM</a:t>
            </a:r>
          </a:p>
        </p:txBody>
      </p:sp>
      <p:pic>
        <p:nvPicPr>
          <p:cNvPr id="4" name="图片 3">
            <a:extLst>
              <a:ext uri="{FF2B5EF4-FFF2-40B4-BE49-F238E27FC236}">
                <a16:creationId xmlns:a16="http://schemas.microsoft.com/office/drawing/2014/main" id="{B4B02979-343E-46EF-A030-420D782B6F84}"/>
              </a:ext>
            </a:extLst>
          </p:cNvPr>
          <p:cNvPicPr>
            <a:picLocks noChangeAspect="1"/>
          </p:cNvPicPr>
          <p:nvPr/>
        </p:nvPicPr>
        <p:blipFill rotWithShape="1">
          <a:blip r:embed="rId3">
            <a:extLst>
              <a:ext uri="{28A0092B-C50C-407E-A947-70E740481C1C}">
                <a14:useLocalDpi xmlns:a14="http://schemas.microsoft.com/office/drawing/2010/main" val="0"/>
              </a:ext>
            </a:extLst>
          </a:blip>
          <a:srcRect l="1563" r="16560"/>
          <a:stretch/>
        </p:blipFill>
        <p:spPr>
          <a:xfrm>
            <a:off x="94151" y="1905855"/>
            <a:ext cx="8955698" cy="3285528"/>
          </a:xfrm>
          <a:prstGeom prst="rect">
            <a:avLst/>
          </a:prstGeom>
        </p:spPr>
      </p:pic>
      <p:sp>
        <p:nvSpPr>
          <p:cNvPr id="6" name="灯片编号占位符 1">
            <a:extLst>
              <a:ext uri="{FF2B5EF4-FFF2-40B4-BE49-F238E27FC236}">
                <a16:creationId xmlns:a16="http://schemas.microsoft.com/office/drawing/2014/main" id="{64EEC78E-0A92-47CF-B1C9-8189858931AF}"/>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12</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00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0"/>
            <a:ext cx="9144000" cy="6858000"/>
          </a:xfrm>
          <a:prstGeom prst="rect">
            <a:avLst/>
          </a:prstGeom>
          <a:solidFill>
            <a:schemeClr val="accent1">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等腰三角形 1"/>
          <p:cNvSpPr/>
          <p:nvPr/>
        </p:nvSpPr>
        <p:spPr>
          <a:xfrm rot="5400000">
            <a:off x="104297" y="754979"/>
            <a:ext cx="5143860" cy="5344510"/>
          </a:xfrm>
          <a:custGeom>
            <a:avLst/>
            <a:gdLst/>
            <a:ahLst/>
            <a:cxnLst/>
            <a:rect l="l" t="t" r="r" b="b"/>
            <a:pathLst>
              <a:path w="5143860" h="5344510">
                <a:moveTo>
                  <a:pt x="0" y="5344510"/>
                </a:moveTo>
                <a:lnTo>
                  <a:pt x="0" y="4865599"/>
                </a:lnTo>
                <a:lnTo>
                  <a:pt x="2571192" y="0"/>
                </a:lnTo>
                <a:lnTo>
                  <a:pt x="5143860" y="4868388"/>
                </a:lnTo>
                <a:lnTo>
                  <a:pt x="5143860" y="53445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46298" y="901602"/>
            <a:ext cx="1720347" cy="1627750"/>
          </a:xfrm>
          <a:prstGeom prst="triangle">
            <a:avLst/>
          </a:prstGeom>
          <a:pattFill prst="wdDnDiag">
            <a:fgClr>
              <a:srgbClr val="403D3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46298" y="1761776"/>
            <a:ext cx="1720347" cy="1627750"/>
          </a:xfrm>
          <a:prstGeom prst="triangle">
            <a:avLst/>
          </a:prstGeom>
          <a:solidFill>
            <a:srgbClr val="A39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46298" y="2621949"/>
            <a:ext cx="1720347" cy="1627750"/>
          </a:xfrm>
          <a:prstGeom prst="triangle">
            <a:avLst/>
          </a:prstGeom>
          <a:solidFill>
            <a:srgbClr val="3C67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581453" y="1761776"/>
            <a:ext cx="1720347" cy="1627750"/>
          </a:xfrm>
          <a:prstGeom prst="triangle">
            <a:avLst/>
          </a:prstGeom>
          <a:solidFill>
            <a:srgbClr val="3C67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a:off x="-46298" y="4328648"/>
            <a:ext cx="1720347" cy="1627750"/>
          </a:xfrm>
          <a:prstGeom prst="triangle">
            <a:avLst/>
          </a:prstGeom>
          <a:pattFill prst="wdDnDiag">
            <a:fgClr>
              <a:srgbClr val="403D3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3199581" y="2620951"/>
            <a:ext cx="1720347" cy="1627750"/>
          </a:xfrm>
          <a:prstGeom prst="triangle">
            <a:avLst/>
          </a:prstGeom>
          <a:solidFill>
            <a:srgbClr val="3C67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6200000">
            <a:off x="-46164" y="3464176"/>
            <a:ext cx="1720347" cy="1627750"/>
          </a:xfrm>
          <a:prstGeom prst="triangle">
            <a:avLst/>
          </a:prstGeom>
          <a:solidFill>
            <a:srgbClr val="A39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6200000">
            <a:off x="1574493" y="2607138"/>
            <a:ext cx="1720347" cy="1627750"/>
          </a:xfrm>
          <a:prstGeom prst="triangle">
            <a:avLst/>
          </a:prstGeom>
          <a:solidFill>
            <a:srgbClr val="A39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1574775" y="3471017"/>
            <a:ext cx="1720347" cy="1627750"/>
          </a:xfrm>
          <a:prstGeom prst="triangle">
            <a:avLst/>
          </a:prstGeom>
          <a:pattFill prst="wdDnDiag">
            <a:fgClr>
              <a:srgbClr val="403D3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1"/>
          <p:cNvSpPr txBox="1"/>
          <p:nvPr/>
        </p:nvSpPr>
        <p:spPr>
          <a:xfrm>
            <a:off x="4873630" y="2694602"/>
            <a:ext cx="4561214" cy="1446550"/>
          </a:xfrm>
          <a:prstGeom prst="rect">
            <a:avLst/>
          </a:prstGeom>
          <a:noFill/>
        </p:spPr>
        <p:txBody>
          <a:bodyPr wrap="square" rtlCol="0">
            <a:spAutoFit/>
          </a:bodyPr>
          <a:lstStyle/>
          <a:p>
            <a:pPr algn="ctr"/>
            <a:r>
              <a:rPr lang="en-US" altLang="zh-CN" sz="8800" b="1" dirty="0">
                <a:solidFill>
                  <a:schemeClr val="tx2">
                    <a:lumMod val="50000"/>
                  </a:schemeClr>
                </a:solidFill>
                <a:effectLst>
                  <a:reflection blurRad="6350" stA="55000" endA="50" endPos="85000" dist="60007" dir="5400000" sy="-100000" algn="bl" rotWithShape="0"/>
                </a:effectLst>
                <a:latin typeface="Mangal" panose="02040503050203030202" pitchFamily="18" charset="0"/>
                <a:cs typeface="Mangal" panose="02040503050203030202" pitchFamily="18" charset="0"/>
              </a:rPr>
              <a:t>Thanks</a:t>
            </a:r>
          </a:p>
        </p:txBody>
      </p:sp>
    </p:spTree>
    <p:extLst>
      <p:ext uri="{BB962C8B-B14F-4D97-AF65-F5344CB8AC3E}">
        <p14:creationId xmlns:p14="http://schemas.microsoft.com/office/powerpoint/2010/main" val="342567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2" presetClass="entr" presetSubtype="8" fill="hold" grpId="0" nodeType="withEffect">
                                  <p:stCondLst>
                                    <p:cond delay="100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47" presetClass="entr" presetSubtype="0" fill="hold" grpId="0" nodeType="withEffect">
                                  <p:stCondLst>
                                    <p:cond delay="150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fade">
                                      <p:cBhvr>
                                        <p:cTn id="46" dur="500"/>
                                        <p:tgtEl>
                                          <p:spTgt spid="22">
                                            <p:txEl>
                                              <p:pRg st="0" end="0"/>
                                            </p:txEl>
                                          </p:spTgt>
                                        </p:tgtEl>
                                      </p:cBhvr>
                                    </p:animEffect>
                                    <p:anim calcmode="lin" valueType="num">
                                      <p:cBhvr>
                                        <p:cTn id="4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561" y="100313"/>
            <a:ext cx="4060208" cy="523220"/>
          </a:xfrm>
          <a:prstGeom prst="rect">
            <a:avLst/>
          </a:prstGeom>
          <a:noFill/>
        </p:spPr>
        <p:txBody>
          <a:bodyPr wrap="square" rtlCol="0">
            <a:spAutoFit/>
          </a:bodyPr>
          <a:lstStyle/>
          <a:p>
            <a:pPr lvl="0">
              <a:defRPr/>
            </a:pPr>
            <a:r>
              <a:rPr lang="en-US" altLang="zh-CN" sz="2800" b="1" kern="0" dirty="0">
                <a:solidFill>
                  <a:schemeClr val="bg1"/>
                </a:solidFill>
                <a:latin typeface="Arial" panose="020B0604020202020204" pitchFamily="34" charset="0"/>
                <a:ea typeface="黑体" panose="02010609060101010101" pitchFamily="49" charset="-122"/>
                <a:cs typeface="Arial" panose="020B0604020202020204" pitchFamily="34" charset="0"/>
              </a:rPr>
              <a:t>Presentation Contents</a:t>
            </a:r>
            <a:endParaRPr lang="zh-CN" altLang="en-US" sz="2400" b="1"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cxnSp>
        <p:nvCxnSpPr>
          <p:cNvPr id="15" name="直接连接符 2"/>
          <p:cNvCxnSpPr/>
          <p:nvPr/>
        </p:nvCxnSpPr>
        <p:spPr>
          <a:xfrm>
            <a:off x="0" y="2139544"/>
            <a:ext cx="9144000"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19"/>
          <p:cNvSpPr/>
          <p:nvPr/>
        </p:nvSpPr>
        <p:spPr>
          <a:xfrm>
            <a:off x="1563974" y="2139545"/>
            <a:ext cx="1631481" cy="815741"/>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7" name="任意多边形 20"/>
          <p:cNvSpPr/>
          <p:nvPr/>
        </p:nvSpPr>
        <p:spPr>
          <a:xfrm flipH="1" flipV="1">
            <a:off x="5744124" y="1323805"/>
            <a:ext cx="1631481" cy="815741"/>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9" name="椭圆 18"/>
          <p:cNvSpPr/>
          <p:nvPr/>
        </p:nvSpPr>
        <p:spPr>
          <a:xfrm>
            <a:off x="1623986" y="1377946"/>
            <a:ext cx="1523196" cy="1523196"/>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20" name="椭圆 19"/>
          <p:cNvSpPr/>
          <p:nvPr/>
        </p:nvSpPr>
        <p:spPr>
          <a:xfrm>
            <a:off x="5805033" y="1377946"/>
            <a:ext cx="1523196" cy="1523196"/>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22" name="文本框 21"/>
          <p:cNvSpPr txBox="1"/>
          <p:nvPr/>
        </p:nvSpPr>
        <p:spPr>
          <a:xfrm>
            <a:off x="795336" y="3051473"/>
            <a:ext cx="755335" cy="707886"/>
          </a:xfrm>
          <a:prstGeom prst="rect">
            <a:avLst/>
          </a:prstGeom>
          <a:noFill/>
        </p:spPr>
        <p:txBody>
          <a:bodyPr wrap="none" rtlCol="0">
            <a:spAutoFit/>
          </a:bodyPr>
          <a:lstStyle/>
          <a:p>
            <a:r>
              <a:rPr lang="en-US" altLang="zh-CN" sz="4000" dirty="0">
                <a:solidFill>
                  <a:schemeClr val="accent1">
                    <a:lumMod val="50000"/>
                  </a:schemeClr>
                </a:solidFill>
                <a:latin typeface="Arial" panose="020B0604020202020204" pitchFamily="34" charset="0"/>
                <a:cs typeface="Arial" panose="020B0604020202020204" pitchFamily="34" charset="0"/>
              </a:rPr>
              <a:t>01</a:t>
            </a:r>
            <a:endParaRPr lang="zh-CN" altLang="en-US" sz="3300" dirty="0">
              <a:solidFill>
                <a:schemeClr val="accent1">
                  <a:lumMod val="50000"/>
                </a:schemeClr>
              </a:solidFill>
              <a:latin typeface="Arial" panose="020B0604020202020204" pitchFamily="34" charset="0"/>
              <a:cs typeface="Arial" panose="020B0604020202020204" pitchFamily="34" charset="0"/>
            </a:endParaRPr>
          </a:p>
        </p:txBody>
      </p:sp>
      <p:grpSp>
        <p:nvGrpSpPr>
          <p:cNvPr id="23" name="组合 31"/>
          <p:cNvGrpSpPr/>
          <p:nvPr/>
        </p:nvGrpSpPr>
        <p:grpSpPr>
          <a:xfrm rot="11641273">
            <a:off x="1395859" y="3010757"/>
            <a:ext cx="184902" cy="835436"/>
            <a:chOff x="499860" y="916478"/>
            <a:chExt cx="1125740" cy="5086389"/>
          </a:xfrm>
        </p:grpSpPr>
        <p:cxnSp>
          <p:nvCxnSpPr>
            <p:cNvPr id="24" name="直接连接符 3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矩形 24"/>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p>
          </p:txBody>
        </p:sp>
      </p:grpSp>
      <p:sp>
        <p:nvSpPr>
          <p:cNvPr id="26" name="矩形 25"/>
          <p:cNvSpPr/>
          <p:nvPr/>
        </p:nvSpPr>
        <p:spPr>
          <a:xfrm>
            <a:off x="1419128" y="3301352"/>
            <a:ext cx="1980029" cy="461665"/>
          </a:xfrm>
          <a:prstGeom prst="rect">
            <a:avLst/>
          </a:prstGeom>
        </p:spPr>
        <p:txBody>
          <a:bodyPr wrap="none">
            <a:spAutoFit/>
          </a:bodyPr>
          <a:lstStyle/>
          <a:p>
            <a:pPr algn="ctr"/>
            <a:r>
              <a:rPr lang="en-US" altLang="zh-CN" sz="2400" b="1" dirty="0">
                <a:solidFill>
                  <a:srgbClr val="1F4E79"/>
                </a:solidFill>
                <a:latin typeface="Arial" panose="020B0604020202020204" pitchFamily="34" charset="0"/>
                <a:cs typeface="Arial" panose="020B0604020202020204" pitchFamily="34" charset="0"/>
                <a:sym typeface="+mn-lt"/>
              </a:rPr>
              <a:t>Background</a:t>
            </a:r>
          </a:p>
        </p:txBody>
      </p:sp>
      <p:sp>
        <p:nvSpPr>
          <p:cNvPr id="27" name="矩形 26"/>
          <p:cNvSpPr/>
          <p:nvPr/>
        </p:nvSpPr>
        <p:spPr>
          <a:xfrm>
            <a:off x="1458349" y="3791264"/>
            <a:ext cx="2628909" cy="1493229"/>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NLP-related tasks</a:t>
            </a:r>
          </a:p>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Vector space model</a:t>
            </a:r>
          </a:p>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LSTM</a:t>
            </a:r>
          </a:p>
        </p:txBody>
      </p:sp>
      <p:sp>
        <p:nvSpPr>
          <p:cNvPr id="28" name="文本框 27"/>
          <p:cNvSpPr txBox="1"/>
          <p:nvPr/>
        </p:nvSpPr>
        <p:spPr>
          <a:xfrm>
            <a:off x="4834335" y="3051473"/>
            <a:ext cx="755335" cy="707886"/>
          </a:xfrm>
          <a:prstGeom prst="rect">
            <a:avLst/>
          </a:prstGeom>
          <a:noFill/>
        </p:spPr>
        <p:txBody>
          <a:bodyPr wrap="none" rtlCol="0">
            <a:spAutoFit/>
          </a:bodyPr>
          <a:lstStyle/>
          <a:p>
            <a:r>
              <a:rPr lang="en-US" altLang="zh-CN" sz="4000" dirty="0">
                <a:solidFill>
                  <a:schemeClr val="accent1">
                    <a:lumMod val="50000"/>
                  </a:schemeClr>
                </a:solidFill>
                <a:latin typeface="Arial" panose="020B0604020202020204" pitchFamily="34" charset="0"/>
                <a:cs typeface="Arial" panose="020B0604020202020204" pitchFamily="34" charset="0"/>
              </a:rPr>
              <a:t>02</a:t>
            </a:r>
            <a:endParaRPr lang="zh-CN" altLang="en-US" sz="3300" dirty="0">
              <a:solidFill>
                <a:schemeClr val="accent1">
                  <a:lumMod val="50000"/>
                </a:schemeClr>
              </a:solidFill>
              <a:latin typeface="Arial" panose="020B0604020202020204" pitchFamily="34" charset="0"/>
              <a:cs typeface="Arial" panose="020B0604020202020204" pitchFamily="34" charset="0"/>
            </a:endParaRPr>
          </a:p>
        </p:txBody>
      </p:sp>
      <p:grpSp>
        <p:nvGrpSpPr>
          <p:cNvPr id="29" name="组合 46"/>
          <p:cNvGrpSpPr/>
          <p:nvPr/>
        </p:nvGrpSpPr>
        <p:grpSpPr>
          <a:xfrm rot="11641273">
            <a:off x="5489943" y="3010757"/>
            <a:ext cx="184902" cy="835436"/>
            <a:chOff x="499860" y="916478"/>
            <a:chExt cx="1125740" cy="5086389"/>
          </a:xfrm>
        </p:grpSpPr>
        <p:cxnSp>
          <p:nvCxnSpPr>
            <p:cNvPr id="30" name="直接连接符 4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p>
          </p:txBody>
        </p:sp>
      </p:grpSp>
      <p:sp>
        <p:nvSpPr>
          <p:cNvPr id="32" name="矩形 31"/>
          <p:cNvSpPr/>
          <p:nvPr/>
        </p:nvSpPr>
        <p:spPr>
          <a:xfrm>
            <a:off x="5552433" y="3295525"/>
            <a:ext cx="2783134" cy="522451"/>
          </a:xfrm>
          <a:prstGeom prst="rect">
            <a:avLst/>
          </a:prstGeom>
        </p:spPr>
        <p:txBody>
          <a:bodyPr wrap="none">
            <a:spAutoFit/>
          </a:bodyPr>
          <a:lstStyle/>
          <a:p>
            <a:pPr lvl="0">
              <a:lnSpc>
                <a:spcPct val="130000"/>
              </a:lnSpc>
            </a:pPr>
            <a:r>
              <a:rPr lang="en-US" altLang="zh-CN" sz="2400" b="1" dirty="0">
                <a:solidFill>
                  <a:schemeClr val="accent1">
                    <a:lumMod val="50000"/>
                  </a:schemeClr>
                </a:solidFill>
                <a:latin typeface="Arial" panose="020B0604020202020204" pitchFamily="34" charset="0"/>
                <a:cs typeface="Arial" panose="020B0604020202020204" pitchFamily="34" charset="0"/>
              </a:rPr>
              <a:t>Methods &amp; Result</a:t>
            </a:r>
          </a:p>
        </p:txBody>
      </p:sp>
      <p:sp>
        <p:nvSpPr>
          <p:cNvPr id="33" name="矩形 32"/>
          <p:cNvSpPr/>
          <p:nvPr/>
        </p:nvSpPr>
        <p:spPr>
          <a:xfrm>
            <a:off x="5552433" y="3791264"/>
            <a:ext cx="2628909" cy="1493229"/>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XML annotation</a:t>
            </a:r>
          </a:p>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Word frequency analysis</a:t>
            </a:r>
          </a:p>
          <a:p>
            <a:pPr marL="171450" indent="-171450">
              <a:lnSpc>
                <a:spcPct val="20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sym typeface="+mn-lt"/>
              </a:rPr>
              <a:t>Emotion analysis</a:t>
            </a:r>
          </a:p>
        </p:txBody>
      </p:sp>
      <p:grpSp>
        <p:nvGrpSpPr>
          <p:cNvPr id="56" name="组合 22"/>
          <p:cNvGrpSpPr/>
          <p:nvPr/>
        </p:nvGrpSpPr>
        <p:grpSpPr>
          <a:xfrm>
            <a:off x="2092648" y="1907585"/>
            <a:ext cx="596167" cy="467981"/>
            <a:chOff x="3654425" y="5089525"/>
            <a:chExt cx="1860550" cy="1460500"/>
          </a:xfrm>
          <a:solidFill>
            <a:schemeClr val="bg1"/>
          </a:solid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zh-CN" altLang="en-US" sz="1350"/>
            </a:p>
          </p:txBody>
        </p:sp>
      </p:grpSp>
      <p:sp>
        <p:nvSpPr>
          <p:cNvPr id="65" name="Freeform 77"/>
          <p:cNvSpPr>
            <a:spLocks noEditPoints="1"/>
          </p:cNvSpPr>
          <p:nvPr/>
        </p:nvSpPr>
        <p:spPr bwMode="auto">
          <a:xfrm>
            <a:off x="6233314" y="1876467"/>
            <a:ext cx="665480" cy="614924"/>
          </a:xfrm>
          <a:custGeom>
            <a:avLst/>
            <a:gdLst>
              <a:gd name="T0" fmla="*/ 144 w 270"/>
              <a:gd name="T1" fmla="*/ 62 h 249"/>
              <a:gd name="T2" fmla="*/ 116 w 270"/>
              <a:gd name="T3" fmla="*/ 49 h 249"/>
              <a:gd name="T4" fmla="*/ 116 w 270"/>
              <a:gd name="T5" fmla="*/ 14 h 249"/>
              <a:gd name="T6" fmla="*/ 87 w 270"/>
              <a:gd name="T7" fmla="*/ 25 h 249"/>
              <a:gd name="T8" fmla="*/ 62 w 270"/>
              <a:gd name="T9" fmla="*/ 0 h 249"/>
              <a:gd name="T10" fmla="*/ 49 w 270"/>
              <a:gd name="T11" fmla="*/ 28 h 249"/>
              <a:gd name="T12" fmla="*/ 14 w 270"/>
              <a:gd name="T13" fmla="*/ 28 h 249"/>
              <a:gd name="T14" fmla="*/ 25 w 270"/>
              <a:gd name="T15" fmla="*/ 57 h 249"/>
              <a:gd name="T16" fmla="*/ 0 w 270"/>
              <a:gd name="T17" fmla="*/ 82 h 249"/>
              <a:gd name="T18" fmla="*/ 28 w 270"/>
              <a:gd name="T19" fmla="*/ 95 h 249"/>
              <a:gd name="T20" fmla="*/ 28 w 270"/>
              <a:gd name="T21" fmla="*/ 130 h 249"/>
              <a:gd name="T22" fmla="*/ 57 w 270"/>
              <a:gd name="T23" fmla="*/ 119 h 249"/>
              <a:gd name="T24" fmla="*/ 82 w 270"/>
              <a:gd name="T25" fmla="*/ 144 h 249"/>
              <a:gd name="T26" fmla="*/ 95 w 270"/>
              <a:gd name="T27" fmla="*/ 116 h 249"/>
              <a:gd name="T28" fmla="*/ 130 w 270"/>
              <a:gd name="T29" fmla="*/ 116 h 249"/>
              <a:gd name="T30" fmla="*/ 119 w 270"/>
              <a:gd name="T31" fmla="*/ 87 h 249"/>
              <a:gd name="T32" fmla="*/ 72 w 270"/>
              <a:gd name="T33" fmla="*/ 96 h 249"/>
              <a:gd name="T34" fmla="*/ 72 w 270"/>
              <a:gd name="T35" fmla="*/ 48 h 249"/>
              <a:gd name="T36" fmla="*/ 72 w 270"/>
              <a:gd name="T37" fmla="*/ 96 h 249"/>
              <a:gd name="T38" fmla="*/ 181 w 270"/>
              <a:gd name="T39" fmla="*/ 206 h 249"/>
              <a:gd name="T40" fmla="*/ 164 w 270"/>
              <a:gd name="T41" fmla="*/ 187 h 249"/>
              <a:gd name="T42" fmla="*/ 175 w 270"/>
              <a:gd name="T43" fmla="*/ 161 h 249"/>
              <a:gd name="T44" fmla="*/ 149 w 270"/>
              <a:gd name="T45" fmla="*/ 159 h 249"/>
              <a:gd name="T46" fmla="*/ 138 w 270"/>
              <a:gd name="T47" fmla="*/ 133 h 249"/>
              <a:gd name="T48" fmla="*/ 119 w 270"/>
              <a:gd name="T49" fmla="*/ 150 h 249"/>
              <a:gd name="T50" fmla="*/ 92 w 270"/>
              <a:gd name="T51" fmla="*/ 139 h 249"/>
              <a:gd name="T52" fmla="*/ 91 w 270"/>
              <a:gd name="T53" fmla="*/ 165 h 249"/>
              <a:gd name="T54" fmla="*/ 64 w 270"/>
              <a:gd name="T55" fmla="*/ 176 h 249"/>
              <a:gd name="T56" fmla="*/ 81 w 270"/>
              <a:gd name="T57" fmla="*/ 195 h 249"/>
              <a:gd name="T58" fmla="*/ 70 w 270"/>
              <a:gd name="T59" fmla="*/ 222 h 249"/>
              <a:gd name="T60" fmla="*/ 96 w 270"/>
              <a:gd name="T61" fmla="*/ 223 h 249"/>
              <a:gd name="T62" fmla="*/ 107 w 270"/>
              <a:gd name="T63" fmla="*/ 249 h 249"/>
              <a:gd name="T64" fmla="*/ 126 w 270"/>
              <a:gd name="T65" fmla="*/ 232 h 249"/>
              <a:gd name="T66" fmla="*/ 153 w 270"/>
              <a:gd name="T67" fmla="*/ 243 h 249"/>
              <a:gd name="T68" fmla="*/ 154 w 270"/>
              <a:gd name="T69" fmla="*/ 218 h 249"/>
              <a:gd name="T70" fmla="*/ 115 w 270"/>
              <a:gd name="T71" fmla="*/ 210 h 249"/>
              <a:gd name="T72" fmla="*/ 130 w 270"/>
              <a:gd name="T73" fmla="*/ 173 h 249"/>
              <a:gd name="T74" fmla="*/ 115 w 270"/>
              <a:gd name="T75" fmla="*/ 210 h 249"/>
              <a:gd name="T76" fmla="*/ 265 w 270"/>
              <a:gd name="T77" fmla="*/ 52 h 249"/>
              <a:gd name="T78" fmla="*/ 239 w 270"/>
              <a:gd name="T79" fmla="*/ 49 h 249"/>
              <a:gd name="T80" fmla="*/ 229 w 270"/>
              <a:gd name="T81" fmla="*/ 20 h 249"/>
              <a:gd name="T82" fmla="*/ 208 w 270"/>
              <a:gd name="T83" fmla="*/ 37 h 249"/>
              <a:gd name="T84" fmla="*/ 182 w 270"/>
              <a:gd name="T85" fmla="*/ 23 h 249"/>
              <a:gd name="T86" fmla="*/ 178 w 270"/>
              <a:gd name="T87" fmla="*/ 49 h 249"/>
              <a:gd name="T88" fmla="*/ 150 w 270"/>
              <a:gd name="T89" fmla="*/ 59 h 249"/>
              <a:gd name="T90" fmla="*/ 166 w 270"/>
              <a:gd name="T91" fmla="*/ 80 h 249"/>
              <a:gd name="T92" fmla="*/ 152 w 270"/>
              <a:gd name="T93" fmla="*/ 106 h 249"/>
              <a:gd name="T94" fmla="*/ 179 w 270"/>
              <a:gd name="T95" fmla="*/ 110 h 249"/>
              <a:gd name="T96" fmla="*/ 188 w 270"/>
              <a:gd name="T97" fmla="*/ 138 h 249"/>
              <a:gd name="T98" fmla="*/ 209 w 270"/>
              <a:gd name="T99" fmla="*/ 122 h 249"/>
              <a:gd name="T100" fmla="*/ 236 w 270"/>
              <a:gd name="T101" fmla="*/ 136 h 249"/>
              <a:gd name="T102" fmla="*/ 239 w 270"/>
              <a:gd name="T103" fmla="*/ 109 h 249"/>
              <a:gd name="T104" fmla="*/ 268 w 270"/>
              <a:gd name="T105" fmla="*/ 100 h 249"/>
              <a:gd name="T106" fmla="*/ 251 w 270"/>
              <a:gd name="T107" fmla="*/ 79 h 249"/>
              <a:gd name="T108" fmla="*/ 215 w 270"/>
              <a:gd name="T109" fmla="*/ 99 h 249"/>
              <a:gd name="T110" fmla="*/ 202 w 270"/>
              <a:gd name="T111" fmla="*/ 60 h 249"/>
              <a:gd name="T112" fmla="*/ 215 w 270"/>
              <a:gd name="T113" fmla="*/ 9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 h="249">
                <a:moveTo>
                  <a:pt x="144" y="82"/>
                </a:moveTo>
                <a:cubicBezTo>
                  <a:pt x="144" y="62"/>
                  <a:pt x="144" y="62"/>
                  <a:pt x="144" y="62"/>
                </a:cubicBezTo>
                <a:cubicBezTo>
                  <a:pt x="119" y="57"/>
                  <a:pt x="119" y="57"/>
                  <a:pt x="119" y="57"/>
                </a:cubicBezTo>
                <a:cubicBezTo>
                  <a:pt x="118" y="54"/>
                  <a:pt x="117" y="52"/>
                  <a:pt x="116" y="49"/>
                </a:cubicBezTo>
                <a:cubicBezTo>
                  <a:pt x="130" y="28"/>
                  <a:pt x="130" y="28"/>
                  <a:pt x="130" y="28"/>
                </a:cubicBezTo>
                <a:cubicBezTo>
                  <a:pt x="116" y="14"/>
                  <a:pt x="116" y="14"/>
                  <a:pt x="116" y="14"/>
                </a:cubicBezTo>
                <a:cubicBezTo>
                  <a:pt x="95" y="28"/>
                  <a:pt x="95" y="28"/>
                  <a:pt x="95" y="28"/>
                </a:cubicBezTo>
                <a:cubicBezTo>
                  <a:pt x="92" y="27"/>
                  <a:pt x="90" y="26"/>
                  <a:pt x="87" y="25"/>
                </a:cubicBezTo>
                <a:cubicBezTo>
                  <a:pt x="82" y="0"/>
                  <a:pt x="82" y="0"/>
                  <a:pt x="82" y="0"/>
                </a:cubicBezTo>
                <a:cubicBezTo>
                  <a:pt x="62" y="0"/>
                  <a:pt x="62" y="0"/>
                  <a:pt x="62" y="0"/>
                </a:cubicBezTo>
                <a:cubicBezTo>
                  <a:pt x="57" y="25"/>
                  <a:pt x="57" y="25"/>
                  <a:pt x="57" y="25"/>
                </a:cubicBezTo>
                <a:cubicBezTo>
                  <a:pt x="54" y="26"/>
                  <a:pt x="52" y="27"/>
                  <a:pt x="49" y="28"/>
                </a:cubicBezTo>
                <a:cubicBezTo>
                  <a:pt x="28" y="14"/>
                  <a:pt x="28" y="14"/>
                  <a:pt x="28" y="14"/>
                </a:cubicBezTo>
                <a:cubicBezTo>
                  <a:pt x="14" y="28"/>
                  <a:pt x="14" y="28"/>
                  <a:pt x="14" y="28"/>
                </a:cubicBezTo>
                <a:cubicBezTo>
                  <a:pt x="28" y="49"/>
                  <a:pt x="28" y="49"/>
                  <a:pt x="28" y="49"/>
                </a:cubicBezTo>
                <a:cubicBezTo>
                  <a:pt x="27" y="52"/>
                  <a:pt x="26" y="54"/>
                  <a:pt x="25" y="57"/>
                </a:cubicBezTo>
                <a:cubicBezTo>
                  <a:pt x="0" y="62"/>
                  <a:pt x="0" y="62"/>
                  <a:pt x="0" y="62"/>
                </a:cubicBezTo>
                <a:cubicBezTo>
                  <a:pt x="0" y="82"/>
                  <a:pt x="0" y="82"/>
                  <a:pt x="0" y="82"/>
                </a:cubicBezTo>
                <a:cubicBezTo>
                  <a:pt x="25" y="87"/>
                  <a:pt x="25" y="87"/>
                  <a:pt x="25" y="87"/>
                </a:cubicBezTo>
                <a:cubicBezTo>
                  <a:pt x="26" y="90"/>
                  <a:pt x="27" y="92"/>
                  <a:pt x="28" y="95"/>
                </a:cubicBezTo>
                <a:cubicBezTo>
                  <a:pt x="14" y="116"/>
                  <a:pt x="14" y="116"/>
                  <a:pt x="14" y="116"/>
                </a:cubicBezTo>
                <a:cubicBezTo>
                  <a:pt x="28" y="130"/>
                  <a:pt x="28" y="130"/>
                  <a:pt x="28" y="130"/>
                </a:cubicBezTo>
                <a:cubicBezTo>
                  <a:pt x="49" y="116"/>
                  <a:pt x="49" y="116"/>
                  <a:pt x="49" y="116"/>
                </a:cubicBezTo>
                <a:cubicBezTo>
                  <a:pt x="52" y="117"/>
                  <a:pt x="54" y="118"/>
                  <a:pt x="57" y="119"/>
                </a:cubicBezTo>
                <a:cubicBezTo>
                  <a:pt x="62" y="144"/>
                  <a:pt x="62" y="144"/>
                  <a:pt x="62" y="144"/>
                </a:cubicBezTo>
                <a:cubicBezTo>
                  <a:pt x="82" y="144"/>
                  <a:pt x="82" y="144"/>
                  <a:pt x="82" y="144"/>
                </a:cubicBezTo>
                <a:cubicBezTo>
                  <a:pt x="87" y="119"/>
                  <a:pt x="87" y="119"/>
                  <a:pt x="87" y="119"/>
                </a:cubicBezTo>
                <a:cubicBezTo>
                  <a:pt x="90" y="118"/>
                  <a:pt x="92" y="117"/>
                  <a:pt x="95" y="116"/>
                </a:cubicBezTo>
                <a:cubicBezTo>
                  <a:pt x="116" y="130"/>
                  <a:pt x="116" y="130"/>
                  <a:pt x="116" y="130"/>
                </a:cubicBezTo>
                <a:cubicBezTo>
                  <a:pt x="130" y="116"/>
                  <a:pt x="130" y="116"/>
                  <a:pt x="130" y="116"/>
                </a:cubicBezTo>
                <a:cubicBezTo>
                  <a:pt x="116" y="95"/>
                  <a:pt x="116" y="95"/>
                  <a:pt x="116" y="95"/>
                </a:cubicBezTo>
                <a:cubicBezTo>
                  <a:pt x="117" y="92"/>
                  <a:pt x="118" y="90"/>
                  <a:pt x="119" y="87"/>
                </a:cubicBezTo>
                <a:lnTo>
                  <a:pt x="144" y="82"/>
                </a:lnTo>
                <a:close/>
                <a:moveTo>
                  <a:pt x="72" y="96"/>
                </a:moveTo>
                <a:cubicBezTo>
                  <a:pt x="59" y="96"/>
                  <a:pt x="48" y="85"/>
                  <a:pt x="48" y="72"/>
                </a:cubicBezTo>
                <a:cubicBezTo>
                  <a:pt x="48" y="59"/>
                  <a:pt x="59" y="48"/>
                  <a:pt x="72" y="48"/>
                </a:cubicBezTo>
                <a:cubicBezTo>
                  <a:pt x="85" y="48"/>
                  <a:pt x="96" y="59"/>
                  <a:pt x="96" y="72"/>
                </a:cubicBezTo>
                <a:cubicBezTo>
                  <a:pt x="96" y="85"/>
                  <a:pt x="85" y="96"/>
                  <a:pt x="72" y="96"/>
                </a:cubicBezTo>
                <a:close/>
                <a:moveTo>
                  <a:pt x="175" y="221"/>
                </a:moveTo>
                <a:cubicBezTo>
                  <a:pt x="181" y="206"/>
                  <a:pt x="181" y="206"/>
                  <a:pt x="181" y="206"/>
                </a:cubicBezTo>
                <a:cubicBezTo>
                  <a:pt x="164" y="194"/>
                  <a:pt x="164" y="194"/>
                  <a:pt x="164" y="194"/>
                </a:cubicBezTo>
                <a:cubicBezTo>
                  <a:pt x="164" y="192"/>
                  <a:pt x="164" y="190"/>
                  <a:pt x="164" y="187"/>
                </a:cubicBezTo>
                <a:cubicBezTo>
                  <a:pt x="181" y="175"/>
                  <a:pt x="181" y="175"/>
                  <a:pt x="181" y="175"/>
                </a:cubicBezTo>
                <a:cubicBezTo>
                  <a:pt x="175" y="161"/>
                  <a:pt x="175" y="161"/>
                  <a:pt x="175" y="161"/>
                </a:cubicBezTo>
                <a:cubicBezTo>
                  <a:pt x="154" y="164"/>
                  <a:pt x="154" y="164"/>
                  <a:pt x="154" y="164"/>
                </a:cubicBezTo>
                <a:cubicBezTo>
                  <a:pt x="152" y="163"/>
                  <a:pt x="151" y="161"/>
                  <a:pt x="149" y="159"/>
                </a:cubicBezTo>
                <a:cubicBezTo>
                  <a:pt x="153" y="139"/>
                  <a:pt x="153" y="139"/>
                  <a:pt x="153" y="139"/>
                </a:cubicBezTo>
                <a:cubicBezTo>
                  <a:pt x="138" y="133"/>
                  <a:pt x="138" y="133"/>
                  <a:pt x="138" y="133"/>
                </a:cubicBezTo>
                <a:cubicBezTo>
                  <a:pt x="126" y="150"/>
                  <a:pt x="126" y="150"/>
                  <a:pt x="126" y="150"/>
                </a:cubicBezTo>
                <a:cubicBezTo>
                  <a:pt x="124" y="150"/>
                  <a:pt x="121" y="150"/>
                  <a:pt x="119" y="150"/>
                </a:cubicBezTo>
                <a:cubicBezTo>
                  <a:pt x="107" y="133"/>
                  <a:pt x="107" y="133"/>
                  <a:pt x="107" y="133"/>
                </a:cubicBezTo>
                <a:cubicBezTo>
                  <a:pt x="92" y="139"/>
                  <a:pt x="92" y="139"/>
                  <a:pt x="92" y="139"/>
                </a:cubicBezTo>
                <a:cubicBezTo>
                  <a:pt x="96" y="160"/>
                  <a:pt x="96" y="160"/>
                  <a:pt x="96" y="160"/>
                </a:cubicBezTo>
                <a:cubicBezTo>
                  <a:pt x="94" y="161"/>
                  <a:pt x="92" y="163"/>
                  <a:pt x="91" y="165"/>
                </a:cubicBezTo>
                <a:cubicBezTo>
                  <a:pt x="70" y="161"/>
                  <a:pt x="70" y="161"/>
                  <a:pt x="70" y="161"/>
                </a:cubicBezTo>
                <a:cubicBezTo>
                  <a:pt x="64" y="176"/>
                  <a:pt x="64" y="176"/>
                  <a:pt x="64" y="176"/>
                </a:cubicBezTo>
                <a:cubicBezTo>
                  <a:pt x="81" y="188"/>
                  <a:pt x="81" y="188"/>
                  <a:pt x="81" y="188"/>
                </a:cubicBezTo>
                <a:cubicBezTo>
                  <a:pt x="81" y="190"/>
                  <a:pt x="81" y="192"/>
                  <a:pt x="81" y="195"/>
                </a:cubicBezTo>
                <a:cubicBezTo>
                  <a:pt x="64" y="207"/>
                  <a:pt x="64" y="207"/>
                  <a:pt x="64" y="207"/>
                </a:cubicBezTo>
                <a:cubicBezTo>
                  <a:pt x="70" y="222"/>
                  <a:pt x="70" y="222"/>
                  <a:pt x="70" y="222"/>
                </a:cubicBezTo>
                <a:cubicBezTo>
                  <a:pt x="91" y="218"/>
                  <a:pt x="91" y="218"/>
                  <a:pt x="91" y="218"/>
                </a:cubicBezTo>
                <a:cubicBezTo>
                  <a:pt x="93" y="220"/>
                  <a:pt x="94" y="221"/>
                  <a:pt x="96" y="223"/>
                </a:cubicBezTo>
                <a:cubicBezTo>
                  <a:pt x="92" y="243"/>
                  <a:pt x="92" y="243"/>
                  <a:pt x="92" y="243"/>
                </a:cubicBezTo>
                <a:cubicBezTo>
                  <a:pt x="107" y="249"/>
                  <a:pt x="107" y="249"/>
                  <a:pt x="107" y="249"/>
                </a:cubicBezTo>
                <a:cubicBezTo>
                  <a:pt x="119" y="232"/>
                  <a:pt x="119" y="232"/>
                  <a:pt x="119" y="232"/>
                </a:cubicBezTo>
                <a:cubicBezTo>
                  <a:pt x="122" y="232"/>
                  <a:pt x="124" y="232"/>
                  <a:pt x="126" y="232"/>
                </a:cubicBezTo>
                <a:cubicBezTo>
                  <a:pt x="138" y="249"/>
                  <a:pt x="138" y="249"/>
                  <a:pt x="138" y="249"/>
                </a:cubicBezTo>
                <a:cubicBezTo>
                  <a:pt x="153" y="243"/>
                  <a:pt x="153" y="243"/>
                  <a:pt x="153" y="243"/>
                </a:cubicBezTo>
                <a:cubicBezTo>
                  <a:pt x="149" y="222"/>
                  <a:pt x="149" y="222"/>
                  <a:pt x="149" y="222"/>
                </a:cubicBezTo>
                <a:cubicBezTo>
                  <a:pt x="151" y="221"/>
                  <a:pt x="153" y="219"/>
                  <a:pt x="154" y="218"/>
                </a:cubicBezTo>
                <a:lnTo>
                  <a:pt x="175" y="221"/>
                </a:lnTo>
                <a:close/>
                <a:moveTo>
                  <a:pt x="115" y="210"/>
                </a:moveTo>
                <a:cubicBezTo>
                  <a:pt x="105" y="205"/>
                  <a:pt x="100" y="194"/>
                  <a:pt x="104" y="183"/>
                </a:cubicBezTo>
                <a:cubicBezTo>
                  <a:pt x="108" y="173"/>
                  <a:pt x="120" y="168"/>
                  <a:pt x="130" y="173"/>
                </a:cubicBezTo>
                <a:cubicBezTo>
                  <a:pt x="140" y="177"/>
                  <a:pt x="145" y="188"/>
                  <a:pt x="141" y="199"/>
                </a:cubicBezTo>
                <a:cubicBezTo>
                  <a:pt x="137" y="209"/>
                  <a:pt x="125" y="214"/>
                  <a:pt x="115" y="210"/>
                </a:cubicBezTo>
                <a:close/>
                <a:moveTo>
                  <a:pt x="270" y="68"/>
                </a:moveTo>
                <a:cubicBezTo>
                  <a:pt x="265" y="52"/>
                  <a:pt x="265" y="52"/>
                  <a:pt x="265" y="52"/>
                </a:cubicBezTo>
                <a:cubicBezTo>
                  <a:pt x="243" y="54"/>
                  <a:pt x="243" y="54"/>
                  <a:pt x="243" y="54"/>
                </a:cubicBezTo>
                <a:cubicBezTo>
                  <a:pt x="242" y="53"/>
                  <a:pt x="240" y="51"/>
                  <a:pt x="239" y="49"/>
                </a:cubicBezTo>
                <a:cubicBezTo>
                  <a:pt x="244" y="28"/>
                  <a:pt x="244" y="28"/>
                  <a:pt x="244" y="28"/>
                </a:cubicBezTo>
                <a:cubicBezTo>
                  <a:pt x="229" y="20"/>
                  <a:pt x="229" y="20"/>
                  <a:pt x="229" y="20"/>
                </a:cubicBezTo>
                <a:cubicBezTo>
                  <a:pt x="216" y="37"/>
                  <a:pt x="216" y="37"/>
                  <a:pt x="216" y="37"/>
                </a:cubicBezTo>
                <a:cubicBezTo>
                  <a:pt x="213" y="37"/>
                  <a:pt x="211" y="37"/>
                  <a:pt x="208" y="37"/>
                </a:cubicBezTo>
                <a:cubicBezTo>
                  <a:pt x="197" y="18"/>
                  <a:pt x="197" y="18"/>
                  <a:pt x="197" y="18"/>
                </a:cubicBezTo>
                <a:cubicBezTo>
                  <a:pt x="182" y="23"/>
                  <a:pt x="182" y="23"/>
                  <a:pt x="182" y="23"/>
                </a:cubicBezTo>
                <a:cubicBezTo>
                  <a:pt x="184" y="45"/>
                  <a:pt x="184" y="45"/>
                  <a:pt x="184" y="45"/>
                </a:cubicBezTo>
                <a:cubicBezTo>
                  <a:pt x="182" y="46"/>
                  <a:pt x="180" y="48"/>
                  <a:pt x="178" y="49"/>
                </a:cubicBezTo>
                <a:cubicBezTo>
                  <a:pt x="157" y="44"/>
                  <a:pt x="157" y="44"/>
                  <a:pt x="157" y="44"/>
                </a:cubicBezTo>
                <a:cubicBezTo>
                  <a:pt x="150" y="59"/>
                  <a:pt x="150" y="59"/>
                  <a:pt x="150" y="59"/>
                </a:cubicBezTo>
                <a:cubicBezTo>
                  <a:pt x="167" y="72"/>
                  <a:pt x="167" y="72"/>
                  <a:pt x="167" y="72"/>
                </a:cubicBezTo>
                <a:cubicBezTo>
                  <a:pt x="166" y="75"/>
                  <a:pt x="166" y="77"/>
                  <a:pt x="166" y="80"/>
                </a:cubicBezTo>
                <a:cubicBezTo>
                  <a:pt x="147" y="91"/>
                  <a:pt x="147" y="91"/>
                  <a:pt x="147" y="91"/>
                </a:cubicBezTo>
                <a:cubicBezTo>
                  <a:pt x="152" y="106"/>
                  <a:pt x="152" y="106"/>
                  <a:pt x="152" y="106"/>
                </a:cubicBezTo>
                <a:cubicBezTo>
                  <a:pt x="174" y="104"/>
                  <a:pt x="174" y="104"/>
                  <a:pt x="174" y="104"/>
                </a:cubicBezTo>
                <a:cubicBezTo>
                  <a:pt x="175" y="106"/>
                  <a:pt x="177" y="108"/>
                  <a:pt x="179" y="110"/>
                </a:cubicBezTo>
                <a:cubicBezTo>
                  <a:pt x="173" y="131"/>
                  <a:pt x="173" y="131"/>
                  <a:pt x="173" y="131"/>
                </a:cubicBezTo>
                <a:cubicBezTo>
                  <a:pt x="188" y="138"/>
                  <a:pt x="188" y="138"/>
                  <a:pt x="188" y="138"/>
                </a:cubicBezTo>
                <a:cubicBezTo>
                  <a:pt x="202" y="121"/>
                  <a:pt x="202" y="121"/>
                  <a:pt x="202" y="121"/>
                </a:cubicBezTo>
                <a:cubicBezTo>
                  <a:pt x="204" y="122"/>
                  <a:pt x="206" y="122"/>
                  <a:pt x="209" y="122"/>
                </a:cubicBezTo>
                <a:cubicBezTo>
                  <a:pt x="220" y="141"/>
                  <a:pt x="220" y="141"/>
                  <a:pt x="220" y="141"/>
                </a:cubicBezTo>
                <a:cubicBezTo>
                  <a:pt x="236" y="136"/>
                  <a:pt x="236" y="136"/>
                  <a:pt x="236" y="136"/>
                </a:cubicBezTo>
                <a:cubicBezTo>
                  <a:pt x="234" y="114"/>
                  <a:pt x="234" y="114"/>
                  <a:pt x="234" y="114"/>
                </a:cubicBezTo>
                <a:cubicBezTo>
                  <a:pt x="235" y="113"/>
                  <a:pt x="237" y="111"/>
                  <a:pt x="239" y="109"/>
                </a:cubicBezTo>
                <a:cubicBezTo>
                  <a:pt x="260" y="115"/>
                  <a:pt x="260" y="115"/>
                  <a:pt x="260" y="115"/>
                </a:cubicBezTo>
                <a:cubicBezTo>
                  <a:pt x="268" y="100"/>
                  <a:pt x="268" y="100"/>
                  <a:pt x="268" y="100"/>
                </a:cubicBezTo>
                <a:cubicBezTo>
                  <a:pt x="251" y="86"/>
                  <a:pt x="251" y="86"/>
                  <a:pt x="251" y="86"/>
                </a:cubicBezTo>
                <a:cubicBezTo>
                  <a:pt x="251" y="84"/>
                  <a:pt x="251" y="82"/>
                  <a:pt x="251" y="79"/>
                </a:cubicBezTo>
                <a:lnTo>
                  <a:pt x="270" y="68"/>
                </a:lnTo>
                <a:close/>
                <a:moveTo>
                  <a:pt x="215" y="99"/>
                </a:moveTo>
                <a:cubicBezTo>
                  <a:pt x="204" y="103"/>
                  <a:pt x="193" y="97"/>
                  <a:pt x="189" y="86"/>
                </a:cubicBezTo>
                <a:cubicBezTo>
                  <a:pt x="185" y="75"/>
                  <a:pt x="191" y="63"/>
                  <a:pt x="202" y="60"/>
                </a:cubicBezTo>
                <a:cubicBezTo>
                  <a:pt x="213" y="56"/>
                  <a:pt x="225" y="62"/>
                  <a:pt x="228" y="73"/>
                </a:cubicBezTo>
                <a:cubicBezTo>
                  <a:pt x="232" y="84"/>
                  <a:pt x="226" y="95"/>
                  <a:pt x="215" y="9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685800">
              <a:defRPr/>
            </a:pPr>
            <a:endParaRPr lang="zh-CN" altLang="en-US" sz="1350" kern="0">
              <a:solidFill>
                <a:prstClr val="black"/>
              </a:solidFill>
              <a:latin typeface="黑体" panose="02010609060101010101" pitchFamily="49" charset="-122"/>
              <a:ea typeface="黑体" panose="02010609060101010101" pitchFamily="49" charset="-122"/>
              <a:cs typeface="+mn-ea"/>
              <a:sym typeface="黑体" panose="02010609060101010101" pitchFamily="49" charset="-122"/>
            </a:endParaRPr>
          </a:p>
        </p:txBody>
      </p:sp>
      <p:sp>
        <p:nvSpPr>
          <p:cNvPr id="2" name="灯片编号占位符 1"/>
          <p:cNvSpPr>
            <a:spLocks noGrp="1"/>
          </p:cNvSpPr>
          <p:nvPr>
            <p:ph type="sldNum" sz="quarter" idx="12"/>
          </p:nvPr>
        </p:nvSpPr>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2</a:t>
            </a:fld>
            <a:endParaRPr lang="zh-CN" altLang="en-US" b="1" dirty="0">
              <a:solidFill>
                <a:schemeClr val="tx1"/>
              </a:solidFill>
              <a:latin typeface="Arial" panose="020B0604020202020204" pitchFamily="34" charset="0"/>
              <a:cs typeface="Arial" panose="020B0604020202020204" pitchFamily="34" charset="0"/>
            </a:endParaRPr>
          </a:p>
        </p:txBody>
      </p:sp>
      <p:pic>
        <p:nvPicPr>
          <p:cNvPr id="34" name="Picture 2" descr="See the source image">
            <a:extLst>
              <a:ext uri="{FF2B5EF4-FFF2-40B4-BE49-F238E27FC236}">
                <a16:creationId xmlns:a16="http://schemas.microsoft.com/office/drawing/2014/main" id="{C20BD5E8-D0CE-4DC4-BB5E-196FD2E23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1C033D3-5760-4E04-A786-4E5B4066BF96}"/>
              </a:ext>
            </a:extLst>
          </p:cNvPr>
          <p:cNvSpPr txBox="1"/>
          <p:nvPr/>
        </p:nvSpPr>
        <p:spPr>
          <a:xfrm>
            <a:off x="3064166" y="5778508"/>
            <a:ext cx="5836745" cy="508344"/>
          </a:xfrm>
          <a:prstGeom prst="rect">
            <a:avLst/>
          </a:prstGeom>
          <a:noFill/>
        </p:spPr>
        <p:txBody>
          <a:bodyPr wrap="square" rtlCol="0">
            <a:spAutoFit/>
          </a:bodyPr>
          <a:lstStyle/>
          <a:p>
            <a:pPr>
              <a:lnSpc>
                <a:spcPct val="200000"/>
              </a:lnSpc>
            </a:pPr>
            <a:r>
              <a:rPr lang="en-US" altLang="zh-CN" sz="1600" dirty="0">
                <a:latin typeface="Arial" panose="020B0604020202020204" pitchFamily="34" charset="0"/>
                <a:cs typeface="Arial" panose="020B0604020202020204" pitchFamily="34" charset="0"/>
              </a:rPr>
              <a:t>https://github.com/RhettGee/AMMI_Emotional_scoring_NLP</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85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143" name="Regular Triangle"/>
          <p:cNvSpPr/>
          <p:nvPr/>
        </p:nvSpPr>
        <p:spPr>
          <a:xfrm>
            <a:off x="4327688" y="2434574"/>
            <a:ext cx="508657" cy="440497"/>
          </a:xfrm>
          <a:custGeom>
            <a:avLst/>
            <a:gdLst>
              <a:gd name="connsiteX0" fmla="*/ 0 w 406600"/>
              <a:gd name="connsiteY0" fmla="*/ 352116 h 352116"/>
              <a:gd name="connsiteX1" fmla="*/ 406600 w 406600"/>
              <a:gd name="connsiteY1" fmla="*/ 352116 h 352116"/>
              <a:gd name="connsiteX2" fmla="*/ 203300 w 406600"/>
              <a:gd name="connsiteY2" fmla="*/ 0 h 352116"/>
              <a:gd name="connsiteX3" fmla="*/ 203300 w 406600"/>
              <a:gd name="connsiteY3" fmla="*/ 176058 h 352116"/>
            </a:gdLst>
            <a:ahLst/>
            <a:cxnLst>
              <a:cxn ang="0">
                <a:pos x="connsiteX0" y="connsiteY0"/>
              </a:cxn>
              <a:cxn ang="0">
                <a:pos x="connsiteX1" y="connsiteY1"/>
              </a:cxn>
              <a:cxn ang="0">
                <a:pos x="connsiteX2" y="connsiteY2"/>
              </a:cxn>
              <a:cxn ang="0">
                <a:pos x="connsiteX3" y="connsiteY3"/>
              </a:cxn>
            </a:cxnLst>
            <a:rect l="0" t="0" r="0" b="0"/>
            <a:pathLst>
              <a:path w="406600" h="352116">
                <a:moveTo>
                  <a:pt x="406600" y="352116"/>
                </a:moveTo>
                <a:lnTo>
                  <a:pt x="203300" y="0"/>
                </a:lnTo>
                <a:lnTo>
                  <a:pt x="0" y="352116"/>
                </a:lnTo>
                <a:lnTo>
                  <a:pt x="406600" y="352116"/>
                </a:lnTo>
                <a:close/>
              </a:path>
            </a:pathLst>
          </a:custGeom>
          <a:solidFill>
            <a:srgbClr val="065381"/>
          </a:solidFill>
          <a:ln w="7600" cap="flat">
            <a:solidFill>
              <a:srgbClr val="065381"/>
            </a:solidFill>
            <a:bevel/>
          </a:ln>
        </p:spPr>
      </p:sp>
      <p:sp>
        <p:nvSpPr>
          <p:cNvPr id="144" name="Regular Triangle"/>
          <p:cNvSpPr/>
          <p:nvPr/>
        </p:nvSpPr>
        <p:spPr>
          <a:xfrm rot="5400000">
            <a:off x="5409976" y="3529517"/>
            <a:ext cx="508657" cy="440497"/>
          </a:xfrm>
          <a:custGeom>
            <a:avLst/>
            <a:gdLst>
              <a:gd name="connsiteX0" fmla="*/ 0 w 406600"/>
              <a:gd name="connsiteY0" fmla="*/ 352116 h 352116"/>
              <a:gd name="connsiteX1" fmla="*/ 406600 w 406600"/>
              <a:gd name="connsiteY1" fmla="*/ 352116 h 352116"/>
              <a:gd name="connsiteX2" fmla="*/ 203300 w 406600"/>
              <a:gd name="connsiteY2" fmla="*/ 0 h 352116"/>
              <a:gd name="connsiteX3" fmla="*/ 203300 w 406600"/>
              <a:gd name="connsiteY3" fmla="*/ 176058 h 352116"/>
            </a:gdLst>
            <a:ahLst/>
            <a:cxnLst>
              <a:cxn ang="0">
                <a:pos x="connsiteX0" y="connsiteY0"/>
              </a:cxn>
              <a:cxn ang="0">
                <a:pos x="connsiteX1" y="connsiteY1"/>
              </a:cxn>
              <a:cxn ang="0">
                <a:pos x="connsiteX2" y="connsiteY2"/>
              </a:cxn>
              <a:cxn ang="0">
                <a:pos x="connsiteX3" y="connsiteY3"/>
              </a:cxn>
            </a:cxnLst>
            <a:rect l="0" t="0" r="0" b="0"/>
            <a:pathLst>
              <a:path w="406600" h="352116">
                <a:moveTo>
                  <a:pt x="406600" y="352116"/>
                </a:moveTo>
                <a:lnTo>
                  <a:pt x="203300" y="0"/>
                </a:lnTo>
                <a:lnTo>
                  <a:pt x="0" y="352116"/>
                </a:lnTo>
                <a:lnTo>
                  <a:pt x="406600" y="352116"/>
                </a:lnTo>
                <a:close/>
              </a:path>
            </a:pathLst>
          </a:custGeom>
          <a:solidFill>
            <a:srgbClr val="FE912A"/>
          </a:solidFill>
          <a:ln w="7600" cap="flat">
            <a:solidFill>
              <a:srgbClr val="FA8F29"/>
            </a:solidFill>
            <a:bevel/>
          </a:ln>
        </p:spPr>
      </p:sp>
      <p:sp>
        <p:nvSpPr>
          <p:cNvPr id="147" name="Regular Triangle"/>
          <p:cNvSpPr/>
          <p:nvPr/>
        </p:nvSpPr>
        <p:spPr>
          <a:xfrm rot="16200000">
            <a:off x="3242242" y="3529517"/>
            <a:ext cx="508657" cy="440497"/>
          </a:xfrm>
          <a:custGeom>
            <a:avLst/>
            <a:gdLst>
              <a:gd name="connsiteX0" fmla="*/ 0 w 406600"/>
              <a:gd name="connsiteY0" fmla="*/ 352116 h 352116"/>
              <a:gd name="connsiteX1" fmla="*/ 406600 w 406600"/>
              <a:gd name="connsiteY1" fmla="*/ 352116 h 352116"/>
              <a:gd name="connsiteX2" fmla="*/ 203300 w 406600"/>
              <a:gd name="connsiteY2" fmla="*/ 0 h 352116"/>
              <a:gd name="connsiteX3" fmla="*/ 203300 w 406600"/>
              <a:gd name="connsiteY3" fmla="*/ 176058 h 352116"/>
            </a:gdLst>
            <a:ahLst/>
            <a:cxnLst>
              <a:cxn ang="0">
                <a:pos x="connsiteX0" y="connsiteY0"/>
              </a:cxn>
              <a:cxn ang="0">
                <a:pos x="connsiteX1" y="connsiteY1"/>
              </a:cxn>
              <a:cxn ang="0">
                <a:pos x="connsiteX2" y="connsiteY2"/>
              </a:cxn>
              <a:cxn ang="0">
                <a:pos x="connsiteX3" y="connsiteY3"/>
              </a:cxn>
            </a:cxnLst>
            <a:rect l="0" t="0" r="0" b="0"/>
            <a:pathLst>
              <a:path w="406600" h="352116">
                <a:moveTo>
                  <a:pt x="406600" y="352116"/>
                </a:moveTo>
                <a:lnTo>
                  <a:pt x="203300" y="0"/>
                </a:lnTo>
                <a:lnTo>
                  <a:pt x="0" y="352116"/>
                </a:lnTo>
                <a:lnTo>
                  <a:pt x="406600" y="352116"/>
                </a:lnTo>
                <a:close/>
              </a:path>
            </a:pathLst>
          </a:custGeom>
          <a:solidFill>
            <a:srgbClr val="64D0DA"/>
          </a:solidFill>
          <a:ln w="7600" cap="flat">
            <a:solidFill>
              <a:srgbClr val="64D0DA"/>
            </a:solidFill>
            <a:bevel/>
          </a:ln>
        </p:spPr>
      </p:sp>
      <p:sp>
        <p:nvSpPr>
          <p:cNvPr id="148" name="Regular Triangle"/>
          <p:cNvSpPr/>
          <p:nvPr/>
        </p:nvSpPr>
        <p:spPr>
          <a:xfrm flipV="1">
            <a:off x="4327688" y="4567423"/>
            <a:ext cx="508657" cy="440497"/>
          </a:xfrm>
          <a:custGeom>
            <a:avLst/>
            <a:gdLst>
              <a:gd name="connsiteX0" fmla="*/ 0 w 406600"/>
              <a:gd name="connsiteY0" fmla="*/ 352116 h 352116"/>
              <a:gd name="connsiteX1" fmla="*/ 406600 w 406600"/>
              <a:gd name="connsiteY1" fmla="*/ 352116 h 352116"/>
              <a:gd name="connsiteX2" fmla="*/ 203300 w 406600"/>
              <a:gd name="connsiteY2" fmla="*/ 0 h 352116"/>
              <a:gd name="connsiteX3" fmla="*/ 203300 w 406600"/>
              <a:gd name="connsiteY3" fmla="*/ 176058 h 352116"/>
            </a:gdLst>
            <a:ahLst/>
            <a:cxnLst>
              <a:cxn ang="0">
                <a:pos x="connsiteX0" y="connsiteY0"/>
              </a:cxn>
              <a:cxn ang="0">
                <a:pos x="connsiteX1" y="connsiteY1"/>
              </a:cxn>
              <a:cxn ang="0">
                <a:pos x="connsiteX2" y="connsiteY2"/>
              </a:cxn>
              <a:cxn ang="0">
                <a:pos x="connsiteX3" y="connsiteY3"/>
              </a:cxn>
            </a:cxnLst>
            <a:rect l="0" t="0" r="0" b="0"/>
            <a:pathLst>
              <a:path w="406600" h="352116">
                <a:moveTo>
                  <a:pt x="406600" y="352116"/>
                </a:moveTo>
                <a:lnTo>
                  <a:pt x="203300" y="0"/>
                </a:lnTo>
                <a:lnTo>
                  <a:pt x="0" y="352116"/>
                </a:lnTo>
                <a:lnTo>
                  <a:pt x="406600" y="352116"/>
                </a:lnTo>
                <a:close/>
              </a:path>
            </a:pathLst>
          </a:custGeom>
          <a:solidFill>
            <a:srgbClr val="8FBF59"/>
          </a:solidFill>
          <a:ln w="7600" cap="flat">
            <a:solidFill>
              <a:srgbClr val="8FBF59"/>
            </a:solidFill>
            <a:bevel/>
          </a:ln>
        </p:spPr>
      </p:sp>
      <p:grpSp>
        <p:nvGrpSpPr>
          <p:cNvPr id="130" name="Basic Loop"/>
          <p:cNvGrpSpPr/>
          <p:nvPr/>
        </p:nvGrpSpPr>
        <p:grpSpPr>
          <a:xfrm>
            <a:off x="3678794" y="2837035"/>
            <a:ext cx="1806445" cy="1806445"/>
            <a:chOff x="4431442" y="3047006"/>
            <a:chExt cx="1444000" cy="1444000"/>
          </a:xfrm>
        </p:grpSpPr>
        <p:sp>
          <p:nvSpPr>
            <p:cNvPr id="131" name="Ring"/>
            <p:cNvSpPr/>
            <p:nvPr/>
          </p:nvSpPr>
          <p:spPr>
            <a:xfrm>
              <a:off x="3610642" y="2226206"/>
              <a:ext cx="3085600" cy="3085600"/>
            </a:xfrm>
            <a:custGeom>
              <a:avLst/>
              <a:gdLst/>
              <a:ahLst/>
              <a:cxnLst/>
              <a:rect l="0" t="0" r="0" b="0"/>
              <a:pathLst>
                <a:path w="3085600" h="3085600">
                  <a:moveTo>
                    <a:pt x="0" y="0"/>
                  </a:moveTo>
                  <a:moveTo>
                    <a:pt x="3085600" y="1542800"/>
                  </a:moveTo>
                  <a:cubicBezTo>
                    <a:pt x="3085600" y="2394865"/>
                    <a:pt x="2394865" y="3085600"/>
                    <a:pt x="1542800" y="3085600"/>
                  </a:cubicBezTo>
                  <a:cubicBezTo>
                    <a:pt x="690735" y="3085600"/>
                    <a:pt x="0" y="2394865"/>
                    <a:pt x="0" y="1542800"/>
                  </a:cubicBezTo>
                  <a:cubicBezTo>
                    <a:pt x="0" y="690735"/>
                    <a:pt x="690735" y="0"/>
                    <a:pt x="1542800" y="0"/>
                  </a:cubicBezTo>
                  <a:cubicBezTo>
                    <a:pt x="2394865" y="0"/>
                    <a:pt x="3085600" y="690735"/>
                    <a:pt x="3085600" y="1542800"/>
                  </a:cubicBezTo>
                  <a:close/>
                  <a:moveTo>
                    <a:pt x="102600" y="1542800"/>
                  </a:moveTo>
                  <a:cubicBezTo>
                    <a:pt x="102600" y="2338201"/>
                    <a:pt x="747401" y="2983000"/>
                    <a:pt x="1542800" y="2983000"/>
                  </a:cubicBezTo>
                  <a:cubicBezTo>
                    <a:pt x="2338201" y="2983000"/>
                    <a:pt x="2983000" y="2338201"/>
                    <a:pt x="2983000" y="1542800"/>
                  </a:cubicBezTo>
                  <a:cubicBezTo>
                    <a:pt x="2983000" y="747401"/>
                    <a:pt x="2338201" y="102600"/>
                    <a:pt x="1542800" y="102600"/>
                  </a:cubicBezTo>
                  <a:cubicBezTo>
                    <a:pt x="747401" y="102600"/>
                    <a:pt x="102600" y="747401"/>
                    <a:pt x="102600" y="1542800"/>
                  </a:cubicBezTo>
                  <a:close/>
                </a:path>
              </a:pathLst>
            </a:custGeom>
            <a:solidFill>
              <a:srgbClr val="FECD64"/>
            </a:solidFill>
            <a:ln w="7600" cap="flat">
              <a:solidFill>
                <a:srgbClr val="FECD64"/>
              </a:solidFill>
              <a:bevel/>
            </a:ln>
          </p:spPr>
        </p:sp>
        <p:sp>
          <p:nvSpPr>
            <p:cNvPr id="132" name="任意多边形: 形状 131"/>
            <p:cNvSpPr/>
            <p:nvPr/>
          </p:nvSpPr>
          <p:spPr>
            <a:xfrm>
              <a:off x="4431442" y="3047006"/>
              <a:ext cx="1444000" cy="1444000"/>
            </a:xfrm>
            <a:custGeom>
              <a:avLst/>
              <a:gdLst/>
              <a:ahLst/>
              <a:cxnLst/>
              <a:rect l="l" t="t" r="r" b="b"/>
              <a:pathLst>
                <a:path w="1444000" h="1444000">
                  <a:moveTo>
                    <a:pt x="0" y="722000"/>
                  </a:moveTo>
                  <a:cubicBezTo>
                    <a:pt x="0" y="323251"/>
                    <a:pt x="323251" y="0"/>
                    <a:pt x="722000" y="0"/>
                  </a:cubicBezTo>
                  <a:cubicBezTo>
                    <a:pt x="1120749" y="0"/>
                    <a:pt x="1444000" y="323251"/>
                    <a:pt x="1444000" y="722000"/>
                  </a:cubicBezTo>
                  <a:cubicBezTo>
                    <a:pt x="1444000" y="1120749"/>
                    <a:pt x="1120749" y="1444000"/>
                    <a:pt x="722000" y="1444000"/>
                  </a:cubicBezTo>
                  <a:cubicBezTo>
                    <a:pt x="323251" y="1444000"/>
                    <a:pt x="0" y="1120749"/>
                    <a:pt x="0" y="722000"/>
                  </a:cubicBezTo>
                  <a:close/>
                </a:path>
              </a:pathLst>
            </a:custGeom>
            <a:solidFill>
              <a:srgbClr val="E44856"/>
            </a:solidFill>
            <a:ln w="7600" cap="flat">
              <a:solidFill>
                <a:srgbClr val="E44856"/>
              </a:solidFill>
              <a:bevel/>
            </a:ln>
          </p:spPr>
          <p:txBody>
            <a:bodyPr wrap="square" lIns="36000" tIns="0" rIns="36000" bIns="0" rtlCol="0" anchor="ctr"/>
            <a:lstStyle/>
            <a:p>
              <a:pPr algn="ctr">
                <a:lnSpc>
                  <a:spcPct val="100000"/>
                </a:lnSpc>
              </a:pPr>
              <a:r>
                <a:rPr sz="1368" dirty="0">
                  <a:solidFill>
                    <a:srgbClr val="FFFFFF"/>
                  </a:solidFill>
                  <a:latin typeface="Arial"/>
                </a:rPr>
                <a:t>NLP</a:t>
              </a:r>
            </a:p>
            <a:p>
              <a:pPr algn="ctr">
                <a:lnSpc>
                  <a:spcPct val="100000"/>
                </a:lnSpc>
              </a:pPr>
              <a:r>
                <a:rPr sz="1368" dirty="0">
                  <a:solidFill>
                    <a:srgbClr val="FFFFFF"/>
                  </a:solidFill>
                  <a:latin typeface="Arial"/>
                </a:rPr>
                <a:t>(Natural Language Processing)</a:t>
              </a:r>
            </a:p>
          </p:txBody>
        </p:sp>
        <p:grpSp>
          <p:nvGrpSpPr>
            <p:cNvPr id="133" name="组合 132"/>
            <p:cNvGrpSpPr/>
            <p:nvPr/>
          </p:nvGrpSpPr>
          <p:grpSpPr>
            <a:xfrm>
              <a:off x="4553042" y="1625806"/>
              <a:ext cx="1200800" cy="1200800"/>
              <a:chOff x="4553042" y="1625806"/>
              <a:chExt cx="1200800" cy="1200800"/>
            </a:xfrm>
          </p:grpSpPr>
          <p:sp>
            <p:nvSpPr>
              <p:cNvPr id="134" name="Satellite"/>
              <p:cNvSpPr/>
              <p:nvPr/>
            </p:nvSpPr>
            <p:spPr>
              <a:xfrm>
                <a:off x="4553042" y="1625806"/>
                <a:ext cx="1200800" cy="1200800"/>
              </a:xfrm>
              <a:custGeom>
                <a:avLst/>
                <a:gdLst/>
                <a:ahLst/>
                <a:cxnLst/>
                <a:rect l="l" t="t" r="r" b="b"/>
                <a:pathLst>
                  <a:path w="1200800" h="1200800">
                    <a:moveTo>
                      <a:pt x="0" y="600400"/>
                    </a:moveTo>
                    <a:cubicBezTo>
                      <a:pt x="0" y="268809"/>
                      <a:pt x="268809" y="0"/>
                      <a:pt x="600400" y="0"/>
                    </a:cubicBezTo>
                    <a:cubicBezTo>
                      <a:pt x="931988" y="0"/>
                      <a:pt x="1200800" y="268809"/>
                      <a:pt x="1200800" y="600400"/>
                    </a:cubicBezTo>
                    <a:cubicBezTo>
                      <a:pt x="1200800" y="931988"/>
                      <a:pt x="931988" y="1200800"/>
                      <a:pt x="600400" y="1200800"/>
                    </a:cubicBezTo>
                    <a:cubicBezTo>
                      <a:pt x="268809" y="1200800"/>
                      <a:pt x="0" y="931988"/>
                      <a:pt x="0" y="600400"/>
                    </a:cubicBezTo>
                    <a:close/>
                  </a:path>
                </a:pathLst>
              </a:custGeom>
              <a:solidFill>
                <a:srgbClr val="065381"/>
              </a:solidFill>
              <a:ln w="7600" cap="flat">
                <a:solidFill>
                  <a:srgbClr val="527294"/>
                </a:solidFill>
                <a:bevel/>
              </a:ln>
            </p:spPr>
            <p:txBody>
              <a:bodyPr wrap="square" lIns="36000" tIns="0" rIns="36000" bIns="0" rtlCol="0" anchor="ctr"/>
              <a:lstStyle/>
              <a:p>
                <a:pPr algn="ctr">
                  <a:lnSpc>
                    <a:spcPct val="100000"/>
                  </a:lnSpc>
                </a:pPr>
                <a:r>
                  <a:rPr sz="760">
                    <a:solidFill>
                      <a:srgbClr val="FFFFFF"/>
                    </a:solidFill>
                    <a:latin typeface="Arial"/>
                  </a:rPr>
                  <a:t>01</a:t>
                </a:r>
              </a:p>
              <a:p>
                <a:pPr algn="ctr">
                  <a:lnSpc>
                    <a:spcPct val="100000"/>
                  </a:lnSpc>
                </a:pPr>
                <a:r>
                  <a:rPr sz="760">
                    <a:solidFill>
                      <a:srgbClr val="FFFFFF"/>
                    </a:solidFill>
                    <a:latin typeface="Arial"/>
                  </a:rPr>
                  <a:t>Text</a:t>
                </a:r>
              </a:p>
            </p:txBody>
          </p:sp>
        </p:grpSp>
        <p:grpSp>
          <p:nvGrpSpPr>
            <p:cNvPr id="135" name="组合 134"/>
            <p:cNvGrpSpPr/>
            <p:nvPr/>
          </p:nvGrpSpPr>
          <p:grpSpPr>
            <a:xfrm>
              <a:off x="6095842" y="3168606"/>
              <a:ext cx="1200800" cy="1200800"/>
              <a:chOff x="6095842" y="3168606"/>
              <a:chExt cx="1200800" cy="1200800"/>
            </a:xfrm>
          </p:grpSpPr>
          <p:sp>
            <p:nvSpPr>
              <p:cNvPr id="136" name="Satellite"/>
              <p:cNvSpPr/>
              <p:nvPr/>
            </p:nvSpPr>
            <p:spPr>
              <a:xfrm>
                <a:off x="6095842" y="3168606"/>
                <a:ext cx="1200800" cy="1200800"/>
              </a:xfrm>
              <a:custGeom>
                <a:avLst/>
                <a:gdLst/>
                <a:ahLst/>
                <a:cxnLst/>
                <a:rect l="l" t="t" r="r" b="b"/>
                <a:pathLst>
                  <a:path w="1200800" h="1200800">
                    <a:moveTo>
                      <a:pt x="0" y="600400"/>
                    </a:moveTo>
                    <a:cubicBezTo>
                      <a:pt x="0" y="268809"/>
                      <a:pt x="268809" y="0"/>
                      <a:pt x="600400" y="0"/>
                    </a:cubicBezTo>
                    <a:cubicBezTo>
                      <a:pt x="931988" y="0"/>
                      <a:pt x="1200800" y="268809"/>
                      <a:pt x="1200800" y="600400"/>
                    </a:cubicBezTo>
                    <a:cubicBezTo>
                      <a:pt x="1200800" y="931988"/>
                      <a:pt x="931988" y="1200800"/>
                      <a:pt x="600400" y="1200800"/>
                    </a:cubicBezTo>
                    <a:cubicBezTo>
                      <a:pt x="268809" y="1200800"/>
                      <a:pt x="0" y="931988"/>
                      <a:pt x="0" y="600400"/>
                    </a:cubicBezTo>
                    <a:close/>
                  </a:path>
                </a:pathLst>
              </a:custGeom>
              <a:solidFill>
                <a:srgbClr val="FE912A"/>
              </a:solidFill>
              <a:ln w="7600" cap="flat">
                <a:solidFill>
                  <a:srgbClr val="FE912A"/>
                </a:solidFill>
                <a:bevel/>
              </a:ln>
            </p:spPr>
            <p:txBody>
              <a:bodyPr wrap="square" lIns="36000" tIns="0" rIns="36000" bIns="0" rtlCol="0" anchor="ctr"/>
              <a:lstStyle/>
              <a:p>
                <a:pPr algn="ctr">
                  <a:lnSpc>
                    <a:spcPct val="100000"/>
                  </a:lnSpc>
                </a:pPr>
                <a:r>
                  <a:rPr sz="760">
                    <a:solidFill>
                      <a:srgbClr val="FFFFFF"/>
                    </a:solidFill>
                    <a:latin typeface="Arial"/>
                  </a:rPr>
                  <a:t>Text</a:t>
                </a:r>
              </a:p>
            </p:txBody>
          </p:sp>
        </p:grpSp>
        <p:grpSp>
          <p:nvGrpSpPr>
            <p:cNvPr id="137" name="组合 136"/>
            <p:cNvGrpSpPr/>
            <p:nvPr/>
          </p:nvGrpSpPr>
          <p:grpSpPr>
            <a:xfrm>
              <a:off x="4553042" y="4711406"/>
              <a:ext cx="1200800" cy="1200800"/>
              <a:chOff x="4553042" y="4711406"/>
              <a:chExt cx="1200800" cy="1200800"/>
            </a:xfrm>
          </p:grpSpPr>
          <p:sp>
            <p:nvSpPr>
              <p:cNvPr id="138" name="Satellite"/>
              <p:cNvSpPr/>
              <p:nvPr/>
            </p:nvSpPr>
            <p:spPr>
              <a:xfrm>
                <a:off x="4553042" y="4711406"/>
                <a:ext cx="1200800" cy="1200800"/>
              </a:xfrm>
              <a:custGeom>
                <a:avLst/>
                <a:gdLst/>
                <a:ahLst/>
                <a:cxnLst/>
                <a:rect l="0" t="0" r="0" b="0"/>
                <a:pathLst>
                  <a:path w="1200800" h="1200800">
                    <a:moveTo>
                      <a:pt x="0" y="600400"/>
                    </a:moveTo>
                    <a:cubicBezTo>
                      <a:pt x="0" y="268809"/>
                      <a:pt x="268809" y="0"/>
                      <a:pt x="600400" y="0"/>
                    </a:cubicBezTo>
                    <a:cubicBezTo>
                      <a:pt x="931988" y="0"/>
                      <a:pt x="1200800" y="268809"/>
                      <a:pt x="1200800" y="600400"/>
                    </a:cubicBezTo>
                    <a:cubicBezTo>
                      <a:pt x="1200800" y="931988"/>
                      <a:pt x="931988" y="1200800"/>
                      <a:pt x="600400" y="1200800"/>
                    </a:cubicBezTo>
                    <a:cubicBezTo>
                      <a:pt x="268809" y="1200800"/>
                      <a:pt x="0" y="931988"/>
                      <a:pt x="0" y="600400"/>
                    </a:cubicBezTo>
                    <a:close/>
                  </a:path>
                </a:pathLst>
              </a:custGeom>
              <a:solidFill>
                <a:srgbClr val="8FBF59"/>
              </a:solidFill>
              <a:ln w="7600" cap="flat">
                <a:solidFill>
                  <a:srgbClr val="8FBF59"/>
                </a:solidFill>
                <a:bevel/>
              </a:ln>
            </p:spPr>
          </p:sp>
        </p:grpSp>
        <p:grpSp>
          <p:nvGrpSpPr>
            <p:cNvPr id="139" name="组合 138"/>
            <p:cNvGrpSpPr/>
            <p:nvPr/>
          </p:nvGrpSpPr>
          <p:grpSpPr>
            <a:xfrm>
              <a:off x="3010242" y="3168606"/>
              <a:ext cx="1200800" cy="1200800"/>
              <a:chOff x="3010242" y="3168606"/>
              <a:chExt cx="1200800" cy="1200800"/>
            </a:xfrm>
          </p:grpSpPr>
          <p:sp>
            <p:nvSpPr>
              <p:cNvPr id="140" name="Satellite"/>
              <p:cNvSpPr/>
              <p:nvPr/>
            </p:nvSpPr>
            <p:spPr>
              <a:xfrm>
                <a:off x="3010242" y="3168606"/>
                <a:ext cx="1200800" cy="1200800"/>
              </a:xfrm>
              <a:custGeom>
                <a:avLst/>
                <a:gdLst/>
                <a:ahLst/>
                <a:cxnLst/>
                <a:rect l="l" t="t" r="r" b="b"/>
                <a:pathLst>
                  <a:path w="1200800" h="1200800">
                    <a:moveTo>
                      <a:pt x="0" y="600400"/>
                    </a:moveTo>
                    <a:cubicBezTo>
                      <a:pt x="0" y="268809"/>
                      <a:pt x="268809" y="0"/>
                      <a:pt x="600400" y="0"/>
                    </a:cubicBezTo>
                    <a:cubicBezTo>
                      <a:pt x="931988" y="0"/>
                      <a:pt x="1200800" y="268809"/>
                      <a:pt x="1200800" y="600400"/>
                    </a:cubicBezTo>
                    <a:cubicBezTo>
                      <a:pt x="1200800" y="931988"/>
                      <a:pt x="931988" y="1200800"/>
                      <a:pt x="600400" y="1200800"/>
                    </a:cubicBezTo>
                    <a:cubicBezTo>
                      <a:pt x="268809" y="1200800"/>
                      <a:pt x="0" y="931988"/>
                      <a:pt x="0" y="600400"/>
                    </a:cubicBezTo>
                    <a:close/>
                  </a:path>
                </a:pathLst>
              </a:custGeom>
              <a:solidFill>
                <a:srgbClr val="64D0DA"/>
              </a:solidFill>
              <a:ln w="7600" cap="flat">
                <a:solidFill>
                  <a:srgbClr val="64D0DA"/>
                </a:solidFill>
                <a:bevel/>
              </a:ln>
            </p:spPr>
            <p:txBody>
              <a:bodyPr wrap="square" lIns="36000" tIns="0" rIns="36000" bIns="0" rtlCol="0" anchor="ctr"/>
              <a:lstStyle/>
              <a:p>
                <a:pPr algn="ctr">
                  <a:lnSpc>
                    <a:spcPct val="100000"/>
                  </a:lnSpc>
                </a:pPr>
                <a:r>
                  <a:rPr sz="760">
                    <a:solidFill>
                      <a:srgbClr val="FFFFFF"/>
                    </a:solidFill>
                    <a:latin typeface="Arial"/>
                  </a:rPr>
                  <a:t>Text</a:t>
                </a:r>
              </a:p>
            </p:txBody>
          </p:sp>
        </p:grpSp>
      </p:grpSp>
      <p:sp>
        <p:nvSpPr>
          <p:cNvPr id="129" name="任意多边形: 形状 128"/>
          <p:cNvSpPr/>
          <p:nvPr/>
        </p:nvSpPr>
        <p:spPr>
          <a:xfrm>
            <a:off x="3946965" y="1173204"/>
            <a:ext cx="1270102" cy="1270102"/>
          </a:xfrm>
          <a:custGeom>
            <a:avLst/>
            <a:gdLst/>
            <a:ahLst/>
            <a:cxnLst/>
            <a:rect l="l" t="t" r="r" b="b"/>
            <a:pathLst>
              <a:path w="1015269" h="1015269">
                <a:moveTo>
                  <a:pt x="0" y="507635"/>
                </a:moveTo>
                <a:cubicBezTo>
                  <a:pt x="0" y="227276"/>
                  <a:pt x="227276" y="0"/>
                  <a:pt x="507635" y="0"/>
                </a:cubicBezTo>
                <a:cubicBezTo>
                  <a:pt x="787991" y="0"/>
                  <a:pt x="1015269" y="227276"/>
                  <a:pt x="1015269" y="507635"/>
                </a:cubicBezTo>
                <a:cubicBezTo>
                  <a:pt x="1015269" y="787991"/>
                  <a:pt x="787991" y="1015269"/>
                  <a:pt x="507635" y="1015269"/>
                </a:cubicBezTo>
                <a:cubicBezTo>
                  <a:pt x="227276" y="1015269"/>
                  <a:pt x="0" y="787991"/>
                  <a:pt x="0" y="507635"/>
                </a:cubicBezTo>
                <a:close/>
              </a:path>
            </a:pathLst>
          </a:custGeom>
          <a:solidFill>
            <a:srgbClr val="FFFFFF"/>
          </a:solidFill>
          <a:ln w="7600" cap="flat">
            <a:solidFill>
              <a:srgbClr val="FFFFFF"/>
            </a:solidFill>
            <a:bevel/>
          </a:ln>
        </p:spPr>
        <p:txBody>
          <a:bodyPr wrap="square" lIns="0" tIns="0" rIns="0" bIns="0" rtlCol="0" anchor="ctr"/>
          <a:lstStyle/>
          <a:p>
            <a:pPr algn="ctr">
              <a:lnSpc>
                <a:spcPct val="100000"/>
              </a:lnSpc>
            </a:pPr>
            <a:r>
              <a:rPr sz="1520" b="1" dirty="0">
                <a:solidFill>
                  <a:srgbClr val="000000"/>
                </a:solidFill>
                <a:latin typeface="Arial"/>
              </a:rPr>
              <a:t>Sequence labeling problem</a:t>
            </a:r>
          </a:p>
          <a:p>
            <a:pPr algn="ctr">
              <a:lnSpc>
                <a:spcPct val="100000"/>
              </a:lnSpc>
            </a:pPr>
            <a:r>
              <a:rPr lang="en-US" altLang="zh-CN" sz="700" dirty="0">
                <a:solidFill>
                  <a:srgbClr val="000000"/>
                </a:solidFill>
                <a:latin typeface="Arial"/>
              </a:rPr>
              <a:t>01</a:t>
            </a:r>
          </a:p>
        </p:txBody>
      </p:sp>
      <p:sp>
        <p:nvSpPr>
          <p:cNvPr id="142" name="任意多边形: 形状 141"/>
          <p:cNvSpPr/>
          <p:nvPr/>
        </p:nvSpPr>
        <p:spPr>
          <a:xfrm>
            <a:off x="3946965" y="1593184"/>
            <a:ext cx="146057" cy="349158"/>
          </a:xfrm>
          <a:custGeom>
            <a:avLst/>
            <a:gdLst/>
            <a:ahLst/>
            <a:cxnLst/>
            <a:rect l="0" t="0" r="0" b="0"/>
            <a:pathLst>
              <a:path w="116752" h="279103">
                <a:moveTo>
                  <a:pt x="0" y="139551"/>
                </a:moveTo>
                <a:cubicBezTo>
                  <a:pt x="0" y="62479"/>
                  <a:pt x="26136" y="0"/>
                  <a:pt x="58376" y="0"/>
                </a:cubicBezTo>
                <a:cubicBezTo>
                  <a:pt x="90616" y="0"/>
                  <a:pt x="116752" y="62479"/>
                  <a:pt x="116752" y="139551"/>
                </a:cubicBezTo>
                <a:cubicBezTo>
                  <a:pt x="116752" y="216624"/>
                  <a:pt x="90616" y="279103"/>
                  <a:pt x="58376" y="279103"/>
                </a:cubicBezTo>
                <a:cubicBezTo>
                  <a:pt x="26136" y="279103"/>
                  <a:pt x="0" y="216624"/>
                  <a:pt x="0" y="139551"/>
                </a:cubicBezTo>
                <a:close/>
              </a:path>
            </a:pathLst>
          </a:custGeom>
          <a:solidFill>
            <a:srgbClr val="E8EFF8"/>
          </a:solidFill>
          <a:ln w="7600" cap="flat">
            <a:solidFill>
              <a:srgbClr val="FFFFFF"/>
            </a:solidFill>
            <a:bevel/>
          </a:ln>
        </p:spPr>
      </p:sp>
      <p:sp>
        <p:nvSpPr>
          <p:cNvPr id="145" name="任意多边形: 形状 144"/>
          <p:cNvSpPr/>
          <p:nvPr/>
        </p:nvSpPr>
        <p:spPr>
          <a:xfrm>
            <a:off x="5882903" y="3190724"/>
            <a:ext cx="1270102" cy="1270102"/>
          </a:xfrm>
          <a:custGeom>
            <a:avLst/>
            <a:gdLst/>
            <a:ahLst/>
            <a:cxnLst/>
            <a:rect l="l" t="t" r="r" b="b"/>
            <a:pathLst>
              <a:path w="1015269" h="1015269">
                <a:moveTo>
                  <a:pt x="0" y="507634"/>
                </a:moveTo>
                <a:cubicBezTo>
                  <a:pt x="0" y="227276"/>
                  <a:pt x="227276" y="0"/>
                  <a:pt x="507634" y="0"/>
                </a:cubicBezTo>
                <a:cubicBezTo>
                  <a:pt x="787991" y="0"/>
                  <a:pt x="1015269" y="227276"/>
                  <a:pt x="1015269" y="507634"/>
                </a:cubicBezTo>
                <a:cubicBezTo>
                  <a:pt x="1015269" y="787991"/>
                  <a:pt x="787991" y="1015269"/>
                  <a:pt x="507634" y="1015269"/>
                </a:cubicBezTo>
                <a:cubicBezTo>
                  <a:pt x="227276" y="1015269"/>
                  <a:pt x="0" y="787991"/>
                  <a:pt x="0" y="507634"/>
                </a:cubicBezTo>
                <a:close/>
              </a:path>
            </a:pathLst>
          </a:custGeom>
          <a:solidFill>
            <a:srgbClr val="FFFFFF"/>
          </a:solidFill>
          <a:ln w="7600" cap="flat">
            <a:solidFill>
              <a:srgbClr val="FFFFFF"/>
            </a:solidFill>
            <a:bevel/>
          </a:ln>
        </p:spPr>
        <p:txBody>
          <a:bodyPr wrap="square" lIns="0" tIns="0" rIns="0" bIns="0" rtlCol="0" anchor="ctr"/>
          <a:lstStyle/>
          <a:p>
            <a:pPr algn="ctr">
              <a:lnSpc>
                <a:spcPct val="100000"/>
              </a:lnSpc>
            </a:pPr>
            <a:r>
              <a:rPr sz="1520" b="1" dirty="0">
                <a:solidFill>
                  <a:srgbClr val="000000"/>
                </a:solidFill>
                <a:latin typeface="Arial"/>
              </a:rPr>
              <a:t>Classification problem</a:t>
            </a:r>
          </a:p>
          <a:p>
            <a:pPr algn="ctr">
              <a:lnSpc>
                <a:spcPct val="100000"/>
              </a:lnSpc>
            </a:pPr>
            <a:r>
              <a:rPr sz="760" dirty="0">
                <a:solidFill>
                  <a:srgbClr val="000000"/>
                </a:solidFill>
                <a:latin typeface="Arial"/>
              </a:rPr>
              <a:t>02</a:t>
            </a:r>
          </a:p>
        </p:txBody>
      </p:sp>
      <p:sp>
        <p:nvSpPr>
          <p:cNvPr id="146" name="任意多边形: 形状 145"/>
          <p:cNvSpPr/>
          <p:nvPr/>
        </p:nvSpPr>
        <p:spPr>
          <a:xfrm>
            <a:off x="5914215" y="3749764"/>
            <a:ext cx="146057" cy="349158"/>
          </a:xfrm>
          <a:custGeom>
            <a:avLst/>
            <a:gdLst/>
            <a:ahLst/>
            <a:cxnLst/>
            <a:rect l="0" t="0" r="0" b="0"/>
            <a:pathLst>
              <a:path w="116752" h="279103">
                <a:moveTo>
                  <a:pt x="0" y="139551"/>
                </a:moveTo>
                <a:cubicBezTo>
                  <a:pt x="0" y="62479"/>
                  <a:pt x="26136" y="0"/>
                  <a:pt x="58376" y="0"/>
                </a:cubicBezTo>
                <a:cubicBezTo>
                  <a:pt x="90616" y="0"/>
                  <a:pt x="116752" y="62479"/>
                  <a:pt x="116752" y="139551"/>
                </a:cubicBezTo>
                <a:cubicBezTo>
                  <a:pt x="116752" y="216624"/>
                  <a:pt x="90616" y="279103"/>
                  <a:pt x="58376" y="279103"/>
                </a:cubicBezTo>
                <a:cubicBezTo>
                  <a:pt x="26136" y="279103"/>
                  <a:pt x="0" y="216624"/>
                  <a:pt x="0" y="139551"/>
                </a:cubicBezTo>
                <a:close/>
              </a:path>
            </a:pathLst>
          </a:custGeom>
          <a:solidFill>
            <a:srgbClr val="E8EFF8"/>
          </a:solidFill>
          <a:ln w="7600" cap="flat">
            <a:solidFill>
              <a:srgbClr val="FFFFFF"/>
            </a:solidFill>
            <a:bevel/>
          </a:ln>
        </p:spPr>
      </p:sp>
      <p:sp>
        <p:nvSpPr>
          <p:cNvPr id="149" name="任意多边形: 形状 148"/>
          <p:cNvSpPr/>
          <p:nvPr/>
        </p:nvSpPr>
        <p:spPr>
          <a:xfrm>
            <a:off x="2007414" y="3170990"/>
            <a:ext cx="1270102" cy="1270102"/>
          </a:xfrm>
          <a:custGeom>
            <a:avLst/>
            <a:gdLst/>
            <a:ahLst/>
            <a:cxnLst/>
            <a:rect l="l" t="t" r="r" b="b"/>
            <a:pathLst>
              <a:path w="1015269" h="1015269">
                <a:moveTo>
                  <a:pt x="0" y="507634"/>
                </a:moveTo>
                <a:cubicBezTo>
                  <a:pt x="0" y="227276"/>
                  <a:pt x="227276" y="0"/>
                  <a:pt x="507634" y="0"/>
                </a:cubicBezTo>
                <a:cubicBezTo>
                  <a:pt x="787991" y="0"/>
                  <a:pt x="1015269" y="227276"/>
                  <a:pt x="1015269" y="507634"/>
                </a:cubicBezTo>
                <a:cubicBezTo>
                  <a:pt x="1015269" y="787991"/>
                  <a:pt x="787991" y="1015269"/>
                  <a:pt x="507634" y="1015269"/>
                </a:cubicBezTo>
                <a:cubicBezTo>
                  <a:pt x="227276" y="1015269"/>
                  <a:pt x="0" y="787991"/>
                  <a:pt x="0" y="507634"/>
                </a:cubicBezTo>
                <a:close/>
              </a:path>
            </a:pathLst>
          </a:custGeom>
          <a:solidFill>
            <a:srgbClr val="FFFFFF"/>
          </a:solidFill>
          <a:ln w="7600" cap="flat">
            <a:solidFill>
              <a:srgbClr val="FFFFFF"/>
            </a:solidFill>
            <a:bevel/>
          </a:ln>
        </p:spPr>
        <p:txBody>
          <a:bodyPr wrap="square" lIns="0" tIns="0" rIns="0" bIns="0" rtlCol="0" anchor="ctr"/>
          <a:lstStyle/>
          <a:p>
            <a:pPr algn="ctr">
              <a:lnSpc>
                <a:spcPct val="100000"/>
              </a:lnSpc>
            </a:pPr>
            <a:r>
              <a:rPr sz="1520" b="1" dirty="0">
                <a:solidFill>
                  <a:srgbClr val="000000"/>
                </a:solidFill>
                <a:latin typeface="Arial"/>
              </a:rPr>
              <a:t>generate problem</a:t>
            </a:r>
          </a:p>
          <a:p>
            <a:pPr algn="ctr">
              <a:lnSpc>
                <a:spcPct val="100000"/>
              </a:lnSpc>
            </a:pPr>
            <a:r>
              <a:rPr sz="760" dirty="0">
                <a:solidFill>
                  <a:srgbClr val="000000"/>
                </a:solidFill>
                <a:latin typeface="Arial"/>
              </a:rPr>
              <a:t>04</a:t>
            </a:r>
          </a:p>
        </p:txBody>
      </p:sp>
      <p:sp>
        <p:nvSpPr>
          <p:cNvPr id="150" name="任意多边形: 形状 149"/>
          <p:cNvSpPr/>
          <p:nvPr/>
        </p:nvSpPr>
        <p:spPr>
          <a:xfrm>
            <a:off x="3946965" y="5066180"/>
            <a:ext cx="1270102" cy="1270102"/>
          </a:xfrm>
          <a:custGeom>
            <a:avLst/>
            <a:gdLst/>
            <a:ahLst/>
            <a:cxnLst/>
            <a:rect l="l" t="t" r="r" b="b"/>
            <a:pathLst>
              <a:path w="1015269" h="1015269">
                <a:moveTo>
                  <a:pt x="0" y="507634"/>
                </a:moveTo>
                <a:cubicBezTo>
                  <a:pt x="0" y="227276"/>
                  <a:pt x="227276" y="0"/>
                  <a:pt x="507634" y="0"/>
                </a:cubicBezTo>
                <a:cubicBezTo>
                  <a:pt x="787991" y="0"/>
                  <a:pt x="1015269" y="227276"/>
                  <a:pt x="1015269" y="507634"/>
                </a:cubicBezTo>
                <a:cubicBezTo>
                  <a:pt x="1015269" y="787991"/>
                  <a:pt x="787991" y="1015269"/>
                  <a:pt x="507634" y="1015269"/>
                </a:cubicBezTo>
                <a:cubicBezTo>
                  <a:pt x="227276" y="1015269"/>
                  <a:pt x="0" y="787991"/>
                  <a:pt x="0" y="507634"/>
                </a:cubicBezTo>
                <a:close/>
              </a:path>
            </a:pathLst>
          </a:custGeom>
          <a:solidFill>
            <a:srgbClr val="FFFFFF"/>
          </a:solidFill>
          <a:ln w="7600" cap="flat">
            <a:solidFill>
              <a:srgbClr val="FFFFFF"/>
            </a:solidFill>
            <a:bevel/>
          </a:ln>
        </p:spPr>
        <p:txBody>
          <a:bodyPr wrap="square" lIns="0" tIns="0" rIns="0" bIns="0" rtlCol="0" anchor="ctr"/>
          <a:lstStyle/>
          <a:p>
            <a:pPr algn="ctr">
              <a:lnSpc>
                <a:spcPct val="100000"/>
              </a:lnSpc>
            </a:pPr>
            <a:r>
              <a:rPr sz="1520" b="1" dirty="0">
                <a:solidFill>
                  <a:srgbClr val="000000"/>
                </a:solidFill>
                <a:latin typeface="Arial"/>
              </a:rPr>
              <a:t>Rewrite  problem</a:t>
            </a:r>
          </a:p>
          <a:p>
            <a:pPr algn="ctr">
              <a:lnSpc>
                <a:spcPct val="100000"/>
              </a:lnSpc>
            </a:pPr>
            <a:r>
              <a:rPr sz="760" dirty="0">
                <a:solidFill>
                  <a:srgbClr val="000000"/>
                </a:solidFill>
                <a:latin typeface="Arial"/>
              </a:rPr>
              <a:t>03</a:t>
            </a:r>
          </a:p>
        </p:txBody>
      </p:sp>
      <p:sp>
        <p:nvSpPr>
          <p:cNvPr id="151" name="任意多边形: 形状 150"/>
          <p:cNvSpPr/>
          <p:nvPr/>
        </p:nvSpPr>
        <p:spPr>
          <a:xfrm>
            <a:off x="2042209" y="3575186"/>
            <a:ext cx="146057" cy="349158"/>
          </a:xfrm>
          <a:custGeom>
            <a:avLst/>
            <a:gdLst/>
            <a:ahLst/>
            <a:cxnLst/>
            <a:rect l="0" t="0" r="0" b="0"/>
            <a:pathLst>
              <a:path w="116752" h="279103">
                <a:moveTo>
                  <a:pt x="0" y="139551"/>
                </a:moveTo>
                <a:cubicBezTo>
                  <a:pt x="0" y="62479"/>
                  <a:pt x="26136" y="0"/>
                  <a:pt x="58376" y="0"/>
                </a:cubicBezTo>
                <a:cubicBezTo>
                  <a:pt x="90616" y="0"/>
                  <a:pt x="116752" y="62479"/>
                  <a:pt x="116752" y="139551"/>
                </a:cubicBezTo>
                <a:cubicBezTo>
                  <a:pt x="116752" y="216624"/>
                  <a:pt x="90616" y="279103"/>
                  <a:pt x="58376" y="279103"/>
                </a:cubicBezTo>
                <a:cubicBezTo>
                  <a:pt x="26136" y="279103"/>
                  <a:pt x="0" y="216624"/>
                  <a:pt x="0" y="139551"/>
                </a:cubicBezTo>
                <a:close/>
              </a:path>
            </a:pathLst>
          </a:custGeom>
          <a:solidFill>
            <a:srgbClr val="E8EFF8"/>
          </a:solidFill>
          <a:ln w="7600" cap="flat">
            <a:solidFill>
              <a:srgbClr val="FFFFFF"/>
            </a:solidFill>
            <a:bevel/>
          </a:ln>
        </p:spPr>
      </p:sp>
      <p:sp>
        <p:nvSpPr>
          <p:cNvPr id="152" name="任意多边形: 形状 151"/>
          <p:cNvSpPr/>
          <p:nvPr/>
        </p:nvSpPr>
        <p:spPr>
          <a:xfrm>
            <a:off x="3994330" y="5533989"/>
            <a:ext cx="146057" cy="349158"/>
          </a:xfrm>
          <a:custGeom>
            <a:avLst/>
            <a:gdLst/>
            <a:ahLst/>
            <a:cxnLst/>
            <a:rect l="0" t="0" r="0" b="0"/>
            <a:pathLst>
              <a:path w="116752" h="279103">
                <a:moveTo>
                  <a:pt x="0" y="139551"/>
                </a:moveTo>
                <a:cubicBezTo>
                  <a:pt x="0" y="62479"/>
                  <a:pt x="26136" y="0"/>
                  <a:pt x="58376" y="0"/>
                </a:cubicBezTo>
                <a:cubicBezTo>
                  <a:pt x="90616" y="0"/>
                  <a:pt x="116752" y="62479"/>
                  <a:pt x="116752" y="139551"/>
                </a:cubicBezTo>
                <a:cubicBezTo>
                  <a:pt x="116752" y="216624"/>
                  <a:pt x="90616" y="279103"/>
                  <a:pt x="58376" y="279103"/>
                </a:cubicBezTo>
                <a:cubicBezTo>
                  <a:pt x="26136" y="279103"/>
                  <a:pt x="0" y="216624"/>
                  <a:pt x="0" y="139551"/>
                </a:cubicBezTo>
                <a:close/>
              </a:path>
            </a:pathLst>
          </a:custGeom>
          <a:solidFill>
            <a:srgbClr val="E8EFF8"/>
          </a:solidFill>
          <a:ln w="7600" cap="flat">
            <a:solidFill>
              <a:srgbClr val="FFFFFF"/>
            </a:solidFill>
            <a:bevel/>
          </a:ln>
        </p:spPr>
      </p:sp>
      <p:sp>
        <p:nvSpPr>
          <p:cNvPr id="163" name="Text 163"/>
          <p:cNvSpPr txBox="1"/>
          <p:nvPr/>
        </p:nvSpPr>
        <p:spPr>
          <a:xfrm>
            <a:off x="5881773" y="1204584"/>
            <a:ext cx="1901521" cy="614551"/>
          </a:xfrm>
          <a:prstGeom prst="rect">
            <a:avLst/>
          </a:prstGeom>
          <a:noFill/>
        </p:spPr>
        <p:txBody>
          <a:bodyPr wrap="square" lIns="0" tIns="0" rIns="0" bIns="0" rtlCol="0" anchor="ctr"/>
          <a:lstStyle/>
          <a:p>
            <a:pPr algn="l">
              <a:lnSpc>
                <a:spcPct val="100000"/>
              </a:lnSpc>
            </a:pPr>
            <a:endParaRPr dirty="0"/>
          </a:p>
          <a:p>
            <a:pPr algn="ctr">
              <a:lnSpc>
                <a:spcPct val="100000"/>
              </a:lnSpc>
            </a:pPr>
            <a:r>
              <a:rPr sz="912" b="1" dirty="0">
                <a:solidFill>
                  <a:srgbClr val="000000"/>
                </a:solidFill>
                <a:latin typeface="Arial"/>
              </a:rPr>
              <a:t>01</a:t>
            </a:r>
          </a:p>
          <a:p>
            <a:pPr>
              <a:lnSpc>
                <a:spcPct val="100000"/>
              </a:lnSpc>
            </a:pPr>
            <a:r>
              <a:rPr sz="1200" dirty="0">
                <a:solidFill>
                  <a:srgbClr val="065381"/>
                </a:solidFill>
                <a:latin typeface="Arial"/>
              </a:rPr>
              <a:t>Named entity</a:t>
            </a:r>
          </a:p>
          <a:p>
            <a:pPr>
              <a:lnSpc>
                <a:spcPct val="100000"/>
              </a:lnSpc>
            </a:pPr>
            <a:r>
              <a:rPr sz="1200" dirty="0">
                <a:solidFill>
                  <a:srgbClr val="065381"/>
                </a:solidFill>
                <a:latin typeface="Arial"/>
              </a:rPr>
              <a:t>Brand word recognition</a:t>
            </a:r>
          </a:p>
          <a:p>
            <a:pPr>
              <a:lnSpc>
                <a:spcPct val="100000"/>
              </a:lnSpc>
            </a:pPr>
            <a:r>
              <a:rPr sz="1200" dirty="0">
                <a:solidFill>
                  <a:srgbClr val="065381"/>
                </a:solidFill>
                <a:latin typeface="Arial"/>
              </a:rPr>
              <a:t>Part of speech tagging</a:t>
            </a:r>
          </a:p>
          <a:p>
            <a:pPr>
              <a:lnSpc>
                <a:spcPct val="100000"/>
              </a:lnSpc>
            </a:pPr>
            <a:r>
              <a:rPr sz="1200" dirty="0">
                <a:solidFill>
                  <a:srgbClr val="065381"/>
                </a:solidFill>
                <a:latin typeface="Arial"/>
              </a:rPr>
              <a:t>Syntax analysis</a:t>
            </a:r>
          </a:p>
          <a:p>
            <a:pPr>
              <a:lnSpc>
                <a:spcPct val="100000"/>
              </a:lnSpc>
            </a:pPr>
            <a:r>
              <a:rPr sz="1200" dirty="0">
                <a:solidFill>
                  <a:srgbClr val="065381"/>
                </a:solidFill>
                <a:latin typeface="Arial"/>
              </a:rPr>
              <a:t>New word discovery</a:t>
            </a:r>
            <a:endParaRPr sz="1000" dirty="0">
              <a:solidFill>
                <a:srgbClr val="065381"/>
              </a:solidFill>
              <a:latin typeface="Arial"/>
            </a:endParaRPr>
          </a:p>
        </p:txBody>
      </p:sp>
      <p:sp>
        <p:nvSpPr>
          <p:cNvPr id="164" name="Text 164"/>
          <p:cNvSpPr txBox="1"/>
          <p:nvPr/>
        </p:nvSpPr>
        <p:spPr>
          <a:xfrm>
            <a:off x="6512058" y="4681511"/>
            <a:ext cx="1502203" cy="475380"/>
          </a:xfrm>
          <a:prstGeom prst="rect">
            <a:avLst/>
          </a:prstGeom>
          <a:noFill/>
        </p:spPr>
        <p:txBody>
          <a:bodyPr wrap="square" lIns="0" tIns="0" rIns="0" bIns="0" rtlCol="0" anchor="ctr"/>
          <a:lstStyle/>
          <a:p>
            <a:pPr algn="l">
              <a:lnSpc>
                <a:spcPct val="100000"/>
              </a:lnSpc>
            </a:pPr>
            <a:endParaRPr dirty="0"/>
          </a:p>
          <a:p>
            <a:pPr algn="ctr">
              <a:lnSpc>
                <a:spcPct val="100000"/>
              </a:lnSpc>
            </a:pPr>
            <a:r>
              <a:rPr sz="912" b="1" dirty="0">
                <a:solidFill>
                  <a:srgbClr val="000000"/>
                </a:solidFill>
                <a:latin typeface="Arial"/>
              </a:rPr>
              <a:t>02</a:t>
            </a:r>
          </a:p>
          <a:p>
            <a:pPr>
              <a:lnSpc>
                <a:spcPct val="100000"/>
              </a:lnSpc>
            </a:pPr>
            <a:r>
              <a:rPr sz="1200" dirty="0">
                <a:solidFill>
                  <a:srgbClr val="FE912A"/>
                </a:solidFill>
                <a:latin typeface="Arial"/>
              </a:rPr>
              <a:t>Emotion analysis</a:t>
            </a:r>
          </a:p>
          <a:p>
            <a:pPr>
              <a:lnSpc>
                <a:spcPct val="100000"/>
              </a:lnSpc>
            </a:pPr>
            <a:r>
              <a:rPr sz="1200" dirty="0">
                <a:solidFill>
                  <a:srgbClr val="FE912A"/>
                </a:solidFill>
                <a:latin typeface="Arial"/>
              </a:rPr>
              <a:t>Category</a:t>
            </a:r>
          </a:p>
          <a:p>
            <a:pPr>
              <a:lnSpc>
                <a:spcPct val="100000"/>
              </a:lnSpc>
            </a:pPr>
            <a:r>
              <a:rPr sz="1200" dirty="0">
                <a:solidFill>
                  <a:srgbClr val="FE912A"/>
                </a:solidFill>
                <a:latin typeface="Arial"/>
              </a:rPr>
              <a:t>Intention recognition</a:t>
            </a:r>
          </a:p>
          <a:p>
            <a:pPr algn="ctr">
              <a:lnSpc>
                <a:spcPct val="100000"/>
              </a:lnSpc>
            </a:pPr>
            <a:endParaRPr sz="1100" dirty="0">
              <a:solidFill>
                <a:srgbClr val="1F6391"/>
              </a:solidFill>
              <a:latin typeface="Arial"/>
            </a:endParaRPr>
          </a:p>
          <a:p>
            <a:pPr algn="ctr">
              <a:lnSpc>
                <a:spcPct val="100000"/>
              </a:lnSpc>
            </a:pPr>
            <a:endParaRPr sz="912" dirty="0">
              <a:solidFill>
                <a:srgbClr val="1F6391"/>
              </a:solidFill>
              <a:latin typeface="Arial"/>
            </a:endParaRPr>
          </a:p>
        </p:txBody>
      </p:sp>
      <p:sp>
        <p:nvSpPr>
          <p:cNvPr id="165" name="Text 165"/>
          <p:cNvSpPr txBox="1"/>
          <p:nvPr/>
        </p:nvSpPr>
        <p:spPr>
          <a:xfrm>
            <a:off x="1976334" y="5533989"/>
            <a:ext cx="1901521" cy="475380"/>
          </a:xfrm>
          <a:prstGeom prst="rect">
            <a:avLst/>
          </a:prstGeom>
          <a:noFill/>
        </p:spPr>
        <p:txBody>
          <a:bodyPr wrap="square" lIns="0" tIns="0" rIns="0" bIns="0" rtlCol="0" anchor="ctr"/>
          <a:lstStyle/>
          <a:p>
            <a:pPr algn="ctr">
              <a:lnSpc>
                <a:spcPct val="100000"/>
              </a:lnSpc>
            </a:pPr>
            <a:r>
              <a:rPr sz="912" b="1" dirty="0">
                <a:solidFill>
                  <a:srgbClr val="000000"/>
                </a:solidFill>
                <a:latin typeface="Arial"/>
              </a:rPr>
              <a:t>03</a:t>
            </a:r>
          </a:p>
          <a:p>
            <a:pPr>
              <a:lnSpc>
                <a:spcPct val="100000"/>
              </a:lnSpc>
            </a:pPr>
            <a:r>
              <a:rPr sz="1200" dirty="0">
                <a:solidFill>
                  <a:srgbClr val="8FBF59"/>
                </a:solidFill>
                <a:latin typeface="Arial"/>
              </a:rPr>
              <a:t>Query extension</a:t>
            </a:r>
          </a:p>
          <a:p>
            <a:pPr>
              <a:lnSpc>
                <a:spcPct val="100000"/>
              </a:lnSpc>
            </a:pPr>
            <a:r>
              <a:rPr sz="1200" dirty="0">
                <a:solidFill>
                  <a:srgbClr val="8FBF59"/>
                </a:solidFill>
                <a:latin typeface="Arial"/>
              </a:rPr>
              <a:t>Rewrite</a:t>
            </a:r>
          </a:p>
          <a:p>
            <a:pPr>
              <a:lnSpc>
                <a:spcPct val="100000"/>
              </a:lnSpc>
            </a:pPr>
            <a:r>
              <a:rPr sz="1200" dirty="0">
                <a:solidFill>
                  <a:srgbClr val="8FBF59"/>
                </a:solidFill>
                <a:latin typeface="Arial"/>
              </a:rPr>
              <a:t>Error correction</a:t>
            </a:r>
          </a:p>
          <a:p>
            <a:pPr>
              <a:lnSpc>
                <a:spcPct val="100000"/>
              </a:lnSpc>
            </a:pPr>
            <a:r>
              <a:rPr lang="en-US" sz="1200" dirty="0">
                <a:solidFill>
                  <a:srgbClr val="8FBF59"/>
                </a:solidFill>
                <a:latin typeface="Arial"/>
              </a:rPr>
              <a:t>Tr</a:t>
            </a:r>
            <a:r>
              <a:rPr sz="1200" dirty="0">
                <a:solidFill>
                  <a:srgbClr val="8FBF59"/>
                </a:solidFill>
                <a:latin typeface="Arial"/>
              </a:rPr>
              <a:t>anslation</a:t>
            </a:r>
          </a:p>
          <a:p>
            <a:pPr algn="ctr">
              <a:lnSpc>
                <a:spcPct val="100000"/>
              </a:lnSpc>
            </a:pPr>
            <a:endParaRPr sz="912" dirty="0">
              <a:solidFill>
                <a:srgbClr val="000000"/>
              </a:solidFill>
              <a:latin typeface="Arial"/>
            </a:endParaRPr>
          </a:p>
        </p:txBody>
      </p:sp>
      <p:sp>
        <p:nvSpPr>
          <p:cNvPr id="166" name="Text 166"/>
          <p:cNvSpPr txBox="1"/>
          <p:nvPr/>
        </p:nvSpPr>
        <p:spPr>
          <a:xfrm>
            <a:off x="732645" y="1645490"/>
            <a:ext cx="2347170" cy="1157439"/>
          </a:xfrm>
          <a:prstGeom prst="rect">
            <a:avLst/>
          </a:prstGeom>
          <a:noFill/>
        </p:spPr>
        <p:txBody>
          <a:bodyPr wrap="square" lIns="0" tIns="0" rIns="0" bIns="0" rtlCol="0" anchor="ctr"/>
          <a:lstStyle/>
          <a:p>
            <a:pPr algn="l">
              <a:lnSpc>
                <a:spcPct val="100000"/>
              </a:lnSpc>
            </a:pPr>
            <a:endParaRPr dirty="0"/>
          </a:p>
          <a:p>
            <a:pPr algn="ctr">
              <a:lnSpc>
                <a:spcPct val="100000"/>
              </a:lnSpc>
            </a:pPr>
            <a:r>
              <a:rPr sz="912" b="1" dirty="0">
                <a:solidFill>
                  <a:srgbClr val="000000"/>
                </a:solidFill>
                <a:latin typeface="Arial"/>
              </a:rPr>
              <a:t>04</a:t>
            </a:r>
          </a:p>
          <a:p>
            <a:pPr>
              <a:lnSpc>
                <a:spcPct val="100000"/>
              </a:lnSpc>
            </a:pPr>
            <a:r>
              <a:rPr sz="1200" dirty="0">
                <a:solidFill>
                  <a:srgbClr val="64D0DA"/>
                </a:solidFill>
                <a:latin typeface="Arial"/>
              </a:rPr>
              <a:t>Automatic writing</a:t>
            </a:r>
          </a:p>
          <a:p>
            <a:pPr>
              <a:lnSpc>
                <a:spcPct val="100000"/>
              </a:lnSpc>
            </a:pPr>
            <a:r>
              <a:rPr sz="1200" dirty="0">
                <a:solidFill>
                  <a:srgbClr val="64D0DA"/>
                </a:solidFill>
                <a:latin typeface="Arial"/>
              </a:rPr>
              <a:t>Automatically write poetry</a:t>
            </a:r>
          </a:p>
          <a:p>
            <a:pPr>
              <a:lnSpc>
                <a:spcPct val="100000"/>
              </a:lnSpc>
            </a:pPr>
            <a:r>
              <a:rPr sz="1200" dirty="0">
                <a:solidFill>
                  <a:srgbClr val="64D0DA"/>
                </a:solidFill>
                <a:latin typeface="Arial"/>
              </a:rPr>
              <a:t>Text summary</a:t>
            </a:r>
          </a:p>
          <a:p>
            <a:pPr>
              <a:lnSpc>
                <a:spcPct val="100000"/>
              </a:lnSpc>
            </a:pPr>
            <a:r>
              <a:rPr sz="1200" dirty="0">
                <a:solidFill>
                  <a:srgbClr val="64D0DA"/>
                </a:solidFill>
                <a:latin typeface="Arial"/>
              </a:rPr>
              <a:t>Chat robot</a:t>
            </a:r>
          </a:p>
          <a:p>
            <a:pPr>
              <a:lnSpc>
                <a:spcPct val="100000"/>
              </a:lnSpc>
            </a:pPr>
            <a:r>
              <a:rPr sz="1200" dirty="0">
                <a:solidFill>
                  <a:srgbClr val="64D0DA"/>
                </a:solidFill>
                <a:latin typeface="Arial"/>
              </a:rPr>
              <a:t>Automatic question and answer</a:t>
            </a:r>
          </a:p>
          <a:p>
            <a:pPr>
              <a:lnSpc>
                <a:spcPct val="100000"/>
              </a:lnSpc>
            </a:pPr>
            <a:r>
              <a:rPr sz="1200" dirty="0">
                <a:solidFill>
                  <a:srgbClr val="64D0DA"/>
                </a:solidFill>
                <a:latin typeface="Arial"/>
              </a:rPr>
              <a:t>Voice synthesis</a:t>
            </a:r>
          </a:p>
          <a:p>
            <a:pPr algn="ctr">
              <a:lnSpc>
                <a:spcPct val="100000"/>
              </a:lnSpc>
            </a:pPr>
            <a:endParaRPr sz="912" dirty="0">
              <a:solidFill>
                <a:srgbClr val="1F6391"/>
              </a:solidFill>
              <a:latin typeface="Arial"/>
            </a:endParaRPr>
          </a:p>
        </p:txBody>
      </p:sp>
      <p:sp>
        <p:nvSpPr>
          <p:cNvPr id="159" name="任意多边形: 形状 158"/>
          <p:cNvSpPr/>
          <p:nvPr/>
        </p:nvSpPr>
        <p:spPr>
          <a:xfrm>
            <a:off x="5521175" y="5237378"/>
            <a:ext cx="1107361" cy="1398178"/>
          </a:xfrm>
          <a:custGeom>
            <a:avLst/>
            <a:gdLst/>
            <a:ahLst/>
            <a:cxnLst/>
            <a:rect l="0" t="0" r="0" b="0"/>
            <a:pathLst>
              <a:path w="885180" h="1117648">
                <a:moveTo>
                  <a:pt x="0" y="125177"/>
                </a:moveTo>
                <a:lnTo>
                  <a:pt x="223530" y="0"/>
                </a:lnTo>
                <a:lnTo>
                  <a:pt x="885180" y="885180"/>
                </a:lnTo>
                <a:lnTo>
                  <a:pt x="518588" y="1117648"/>
                </a:lnTo>
                <a:lnTo>
                  <a:pt x="0" y="125177"/>
                </a:lnTo>
                <a:close/>
              </a:path>
            </a:pathLst>
          </a:custGeom>
          <a:solidFill>
            <a:srgbClr val="FECD64"/>
          </a:solidFill>
          <a:ln w="7600" cap="flat">
            <a:solidFill>
              <a:srgbClr val="FECD64"/>
            </a:solidFill>
            <a:bevel/>
          </a:ln>
        </p:spPr>
      </p:sp>
      <p:sp>
        <p:nvSpPr>
          <p:cNvPr id="167" name="Text 167"/>
          <p:cNvSpPr txBox="1"/>
          <p:nvPr/>
        </p:nvSpPr>
        <p:spPr>
          <a:xfrm>
            <a:off x="84060" y="88798"/>
            <a:ext cx="5676900" cy="646816"/>
          </a:xfrm>
          <a:prstGeom prst="rect">
            <a:avLst/>
          </a:prstGeom>
          <a:noFill/>
        </p:spPr>
        <p:txBody>
          <a:bodyPr wrap="square" lIns="36000" tIns="0" rIns="36000" bIns="0" rtlCol="0" anchor="ctr"/>
          <a:lstStyle/>
          <a:p>
            <a:pPr>
              <a:lnSpc>
                <a:spcPct val="100000"/>
              </a:lnSpc>
            </a:pPr>
            <a:r>
              <a:rPr lang="en-US" sz="2736" b="1" dirty="0">
                <a:solidFill>
                  <a:schemeClr val="bg1"/>
                </a:solidFill>
                <a:latin typeface="Arial"/>
              </a:rPr>
              <a:t>Background </a:t>
            </a:r>
            <a:r>
              <a:rPr lang="en-US" altLang="zh-CN" sz="2736" b="1" dirty="0">
                <a:solidFill>
                  <a:schemeClr val="bg1"/>
                </a:solidFill>
                <a:latin typeface="Arial"/>
              </a:rPr>
              <a:t>— </a:t>
            </a:r>
            <a:r>
              <a:rPr sz="2736" b="1" dirty="0">
                <a:solidFill>
                  <a:schemeClr val="bg1"/>
                </a:solidFill>
                <a:latin typeface="Arial"/>
              </a:rPr>
              <a:t>NLP</a:t>
            </a:r>
            <a:r>
              <a:rPr lang="en-US" altLang="zh-CN" sz="2736" b="1" dirty="0">
                <a:solidFill>
                  <a:schemeClr val="bg1"/>
                </a:solidFill>
                <a:latin typeface="Arial"/>
              </a:rPr>
              <a:t> </a:t>
            </a:r>
            <a:r>
              <a:rPr sz="2736" b="1" dirty="0">
                <a:solidFill>
                  <a:schemeClr val="bg1"/>
                </a:solidFill>
                <a:latin typeface="Arial"/>
              </a:rPr>
              <a:t>related task</a:t>
            </a:r>
          </a:p>
        </p:txBody>
      </p:sp>
      <p:sp>
        <p:nvSpPr>
          <p:cNvPr id="2" name="矩形: 圆角 1">
            <a:extLst>
              <a:ext uri="{FF2B5EF4-FFF2-40B4-BE49-F238E27FC236}">
                <a16:creationId xmlns:a16="http://schemas.microsoft.com/office/drawing/2014/main" id="{10DB6606-9417-49AB-831C-7D2A1F5C6E5F}"/>
              </a:ext>
            </a:extLst>
          </p:cNvPr>
          <p:cNvSpPr/>
          <p:nvPr/>
        </p:nvSpPr>
        <p:spPr>
          <a:xfrm>
            <a:off x="5676900" y="3360420"/>
            <a:ext cx="1806445" cy="9117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1">
            <a:extLst>
              <a:ext uri="{FF2B5EF4-FFF2-40B4-BE49-F238E27FC236}">
                <a16:creationId xmlns:a16="http://schemas.microsoft.com/office/drawing/2014/main" id="{349FB40F-1144-4613-B577-C8E414EC6E17}"/>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3</a:t>
            </a:fld>
            <a:endParaRPr lang="zh-CN" altLang="en-US" b="1"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051CFD9-ABE3-4D2D-B44A-FB5235BA20FF}"/>
              </a:ext>
            </a:extLst>
          </p:cNvPr>
          <p:cNvSpPr txBox="1"/>
          <p:nvPr/>
        </p:nvSpPr>
        <p:spPr>
          <a:xfrm>
            <a:off x="487680" y="832715"/>
            <a:ext cx="8313420" cy="1754326"/>
          </a:xfrm>
          <a:prstGeom prst="rect">
            <a:avLst/>
          </a:prstGeom>
          <a:noFill/>
        </p:spPr>
        <p:txBody>
          <a:bodyPr wrap="square" rtlCol="0">
            <a:spAutoFit/>
          </a:bodyPr>
          <a:lstStyle/>
          <a:p>
            <a:r>
              <a:rPr lang="en-US" altLang="zh-CN" dirty="0"/>
              <a:t>Vector space model: An algebraic model for representing text documents (and any objects, in general) as vectors of identifiers, such as, for example, index terms. It is used in information filtering, information retrieval, indexing and relevancy rankings. </a:t>
            </a:r>
          </a:p>
          <a:p>
            <a:endParaRPr lang="en-US" altLang="zh-CN" dirty="0"/>
          </a:p>
          <a:p>
            <a:r>
              <a:rPr lang="en-US" altLang="zh-CN" dirty="0"/>
              <a:t>Term-document matrix: A mathematical matrix that describes the frequency of terms that occur in a collection of documents.</a:t>
            </a:r>
            <a:endParaRPr lang="zh-CN" altLang="en-US" dirty="0"/>
          </a:p>
        </p:txBody>
      </p:sp>
      <p:sp>
        <p:nvSpPr>
          <p:cNvPr id="36" name="Text 167">
            <a:extLst>
              <a:ext uri="{FF2B5EF4-FFF2-40B4-BE49-F238E27FC236}">
                <a16:creationId xmlns:a16="http://schemas.microsoft.com/office/drawing/2014/main" id="{0C05B23C-92C9-4A3F-8434-80C9EE1DDF74}"/>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Background — </a:t>
            </a:r>
            <a:r>
              <a:rPr lang="en-US" sz="2736" b="1" dirty="0">
                <a:solidFill>
                  <a:schemeClr val="bg1"/>
                </a:solidFill>
                <a:latin typeface="Arial"/>
              </a:rPr>
              <a:t>Vector Space Model</a:t>
            </a:r>
          </a:p>
        </p:txBody>
      </p:sp>
      <p:grpSp>
        <p:nvGrpSpPr>
          <p:cNvPr id="37" name="Group185">
            <a:extLst>
              <a:ext uri="{FF2B5EF4-FFF2-40B4-BE49-F238E27FC236}">
                <a16:creationId xmlns:a16="http://schemas.microsoft.com/office/drawing/2014/main" id="{946F93E8-9839-41C2-84B1-77A75F304F36}"/>
              </a:ext>
            </a:extLst>
          </p:cNvPr>
          <p:cNvGrpSpPr/>
          <p:nvPr/>
        </p:nvGrpSpPr>
        <p:grpSpPr>
          <a:xfrm>
            <a:off x="866060" y="2531549"/>
            <a:ext cx="6944940" cy="3951197"/>
            <a:chOff x="1103340" y="1731449"/>
            <a:chExt cx="6944940" cy="3951197"/>
          </a:xfrm>
        </p:grpSpPr>
        <p:sp>
          <p:nvSpPr>
            <p:cNvPr id="38" name="Side-side">
              <a:extLst>
                <a:ext uri="{FF2B5EF4-FFF2-40B4-BE49-F238E27FC236}">
                  <a16:creationId xmlns:a16="http://schemas.microsoft.com/office/drawing/2014/main" id="{0A91CDD8-5FD4-4C58-95E9-342D84C934D2}"/>
                </a:ext>
              </a:extLst>
            </p:cNvPr>
            <p:cNvSpPr/>
            <p:nvPr/>
          </p:nvSpPr>
          <p:spPr>
            <a:xfrm flipV="1">
              <a:off x="5019708" y="2448279"/>
              <a:ext cx="1866492" cy="430092"/>
            </a:xfrm>
            <a:custGeom>
              <a:avLst/>
              <a:gdLst/>
              <a:ahLst/>
              <a:cxnLst/>
              <a:rect l="0" t="0" r="0" b="0"/>
              <a:pathLst>
                <a:path w="1866492" h="430092" fill="none">
                  <a:moveTo>
                    <a:pt x="0" y="430092"/>
                  </a:moveTo>
                  <a:lnTo>
                    <a:pt x="247689" y="430092"/>
                  </a:lnTo>
                  <a:moveTo>
                    <a:pt x="247689" y="430092"/>
                  </a:moveTo>
                  <a:lnTo>
                    <a:pt x="247689" y="0"/>
                  </a:lnTo>
                  <a:moveTo>
                    <a:pt x="247689" y="0"/>
                  </a:moveTo>
                  <a:lnTo>
                    <a:pt x="1866492" y="0"/>
                  </a:lnTo>
                </a:path>
              </a:pathLst>
            </a:custGeom>
            <a:solidFill>
              <a:srgbClr val="3598C2"/>
            </a:solidFill>
            <a:ln w="7600" cap="flat">
              <a:solidFill>
                <a:srgbClr val="3598C2"/>
              </a:solidFill>
              <a:bevel/>
            </a:ln>
          </p:spPr>
        </p:sp>
        <p:sp>
          <p:nvSpPr>
            <p:cNvPr id="39" name="Side-side">
              <a:extLst>
                <a:ext uri="{FF2B5EF4-FFF2-40B4-BE49-F238E27FC236}">
                  <a16:creationId xmlns:a16="http://schemas.microsoft.com/office/drawing/2014/main" id="{41EB335D-E86C-439D-837A-401C87C9E854}"/>
                </a:ext>
              </a:extLst>
            </p:cNvPr>
            <p:cNvSpPr/>
            <p:nvPr/>
          </p:nvSpPr>
          <p:spPr>
            <a:xfrm flipV="1">
              <a:off x="1103340" y="3522951"/>
              <a:ext cx="1866494" cy="430092"/>
            </a:xfrm>
            <a:custGeom>
              <a:avLst/>
              <a:gdLst/>
              <a:ahLst/>
              <a:cxnLst/>
              <a:rect l="0" t="0" r="0" b="0"/>
              <a:pathLst>
                <a:path w="1866494" h="430092" fill="none">
                  <a:moveTo>
                    <a:pt x="1866494" y="430092"/>
                  </a:moveTo>
                  <a:lnTo>
                    <a:pt x="1547294" y="430092"/>
                  </a:lnTo>
                  <a:moveTo>
                    <a:pt x="1547294" y="430092"/>
                  </a:moveTo>
                  <a:lnTo>
                    <a:pt x="1547294" y="0"/>
                  </a:lnTo>
                  <a:moveTo>
                    <a:pt x="1547294" y="0"/>
                  </a:moveTo>
                  <a:lnTo>
                    <a:pt x="0" y="0"/>
                  </a:lnTo>
                </a:path>
              </a:pathLst>
            </a:custGeom>
            <a:solidFill>
              <a:srgbClr val="F88D83"/>
            </a:solidFill>
            <a:ln w="7600" cap="flat">
              <a:solidFill>
                <a:srgbClr val="3598C2"/>
              </a:solidFill>
              <a:bevel/>
            </a:ln>
          </p:spPr>
        </p:sp>
        <p:sp>
          <p:nvSpPr>
            <p:cNvPr id="40" name="Side-side">
              <a:extLst>
                <a:ext uri="{FF2B5EF4-FFF2-40B4-BE49-F238E27FC236}">
                  <a16:creationId xmlns:a16="http://schemas.microsoft.com/office/drawing/2014/main" id="{0459E9CF-BAD4-49DC-A650-60F773224BA9}"/>
                </a:ext>
              </a:extLst>
            </p:cNvPr>
            <p:cNvSpPr/>
            <p:nvPr/>
          </p:nvSpPr>
          <p:spPr>
            <a:xfrm flipV="1">
              <a:off x="2435708" y="5136456"/>
              <a:ext cx="1866492" cy="430092"/>
            </a:xfrm>
            <a:custGeom>
              <a:avLst/>
              <a:gdLst/>
              <a:ahLst/>
              <a:cxnLst/>
              <a:rect l="0" t="0" r="0" b="0"/>
              <a:pathLst>
                <a:path w="1866492" h="430092" fill="none">
                  <a:moveTo>
                    <a:pt x="1866492" y="430092"/>
                  </a:moveTo>
                  <a:lnTo>
                    <a:pt x="1547292" y="430092"/>
                  </a:lnTo>
                  <a:moveTo>
                    <a:pt x="1547292" y="430092"/>
                  </a:moveTo>
                  <a:lnTo>
                    <a:pt x="1547292" y="0"/>
                  </a:lnTo>
                  <a:moveTo>
                    <a:pt x="1547292" y="0"/>
                  </a:moveTo>
                  <a:lnTo>
                    <a:pt x="0" y="0"/>
                  </a:lnTo>
                </a:path>
              </a:pathLst>
            </a:custGeom>
            <a:solidFill>
              <a:srgbClr val="3598C2"/>
            </a:solidFill>
            <a:ln w="7600" cap="flat">
              <a:solidFill>
                <a:srgbClr val="3598C2"/>
              </a:solidFill>
              <a:bevel/>
            </a:ln>
          </p:spPr>
        </p:sp>
        <p:grpSp>
          <p:nvGrpSpPr>
            <p:cNvPr id="41" name="Divergent Circle">
              <a:extLst>
                <a:ext uri="{FF2B5EF4-FFF2-40B4-BE49-F238E27FC236}">
                  <a16:creationId xmlns:a16="http://schemas.microsoft.com/office/drawing/2014/main" id="{449A86A0-7117-4844-832A-A55EF502BB11}"/>
                </a:ext>
              </a:extLst>
            </p:cNvPr>
            <p:cNvGrpSpPr/>
            <p:nvPr/>
          </p:nvGrpSpPr>
          <p:grpSpPr>
            <a:xfrm>
              <a:off x="2737492" y="1899449"/>
              <a:ext cx="3821340" cy="3783197"/>
              <a:chOff x="2737492" y="1899449"/>
              <a:chExt cx="3821340" cy="3783197"/>
            </a:xfrm>
          </p:grpSpPr>
          <p:sp>
            <p:nvSpPr>
              <p:cNvPr id="50" name="任意多边形: 形状 49">
                <a:extLst>
                  <a:ext uri="{FF2B5EF4-FFF2-40B4-BE49-F238E27FC236}">
                    <a16:creationId xmlns:a16="http://schemas.microsoft.com/office/drawing/2014/main" id="{437991A1-E1EF-48AD-977D-9AD2D284B40C}"/>
                  </a:ext>
                </a:extLst>
              </p:cNvPr>
              <p:cNvSpPr/>
              <p:nvPr/>
            </p:nvSpPr>
            <p:spPr>
              <a:xfrm>
                <a:off x="4051552" y="3190649"/>
                <a:ext cx="1185600" cy="1185600"/>
              </a:xfrm>
              <a:custGeom>
                <a:avLst/>
                <a:gdLst/>
                <a:ahLst/>
                <a:cxnLst/>
                <a:rect l="l" t="t" r="r" b="b"/>
                <a:pathLst>
                  <a:path w="1185600" h="1185600">
                    <a:moveTo>
                      <a:pt x="0" y="592800"/>
                    </a:moveTo>
                    <a:cubicBezTo>
                      <a:pt x="0" y="265406"/>
                      <a:pt x="265406" y="0"/>
                      <a:pt x="592800" y="0"/>
                    </a:cubicBezTo>
                    <a:cubicBezTo>
                      <a:pt x="920193" y="0"/>
                      <a:pt x="1185600" y="265406"/>
                      <a:pt x="1185600" y="592800"/>
                    </a:cubicBezTo>
                    <a:cubicBezTo>
                      <a:pt x="1185600" y="920193"/>
                      <a:pt x="920193" y="1185600"/>
                      <a:pt x="592800" y="1185600"/>
                    </a:cubicBezTo>
                    <a:cubicBezTo>
                      <a:pt x="265406" y="1185600"/>
                      <a:pt x="0" y="920193"/>
                      <a:pt x="0" y="592800"/>
                    </a:cubicBezTo>
                    <a:close/>
                  </a:path>
                </a:pathLst>
              </a:custGeom>
              <a:solidFill>
                <a:srgbClr val="F88D83"/>
              </a:solidFill>
              <a:ln w="7600" cap="flat">
                <a:solidFill>
                  <a:srgbClr val="FFDEAD"/>
                </a:solidFill>
                <a:bevel/>
              </a:ln>
            </p:spPr>
            <p:txBody>
              <a:bodyPr wrap="square" lIns="36000" tIns="0" rIns="36000" bIns="0" rtlCol="0" anchor="ctr"/>
              <a:lstStyle/>
              <a:p>
                <a:pPr algn="ctr">
                  <a:lnSpc>
                    <a:spcPct val="100000"/>
                  </a:lnSpc>
                </a:pPr>
                <a:r>
                  <a:rPr sz="1444">
                    <a:solidFill>
                      <a:srgbClr val="FFFFFF"/>
                    </a:solidFill>
                    <a:latin typeface="Arial Black"/>
                  </a:rPr>
                  <a:t>term weight of feature words</a:t>
                </a:r>
              </a:p>
            </p:txBody>
          </p:sp>
          <p:grpSp>
            <p:nvGrpSpPr>
              <p:cNvPr id="51" name="组合 50">
                <a:extLst>
                  <a:ext uri="{FF2B5EF4-FFF2-40B4-BE49-F238E27FC236}">
                    <a16:creationId xmlns:a16="http://schemas.microsoft.com/office/drawing/2014/main" id="{3D069C38-A59A-497B-A387-B1934D5D0430}"/>
                  </a:ext>
                </a:extLst>
              </p:cNvPr>
              <p:cNvGrpSpPr/>
              <p:nvPr/>
            </p:nvGrpSpPr>
            <p:grpSpPr>
              <a:xfrm>
                <a:off x="4127552" y="1899449"/>
                <a:ext cx="1033600" cy="1247632"/>
                <a:chOff x="4127552" y="1899449"/>
                <a:chExt cx="1033600" cy="1247632"/>
              </a:xfrm>
            </p:grpSpPr>
            <p:sp>
              <p:nvSpPr>
                <p:cNvPr id="61" name="Satellite">
                  <a:extLst>
                    <a:ext uri="{FF2B5EF4-FFF2-40B4-BE49-F238E27FC236}">
                      <a16:creationId xmlns:a16="http://schemas.microsoft.com/office/drawing/2014/main" id="{52EB3290-AB8D-4250-A168-F3A5CF97C480}"/>
                    </a:ext>
                  </a:extLst>
                </p:cNvPr>
                <p:cNvSpPr/>
                <p:nvPr/>
              </p:nvSpPr>
              <p:spPr>
                <a:xfrm>
                  <a:off x="4127552" y="1899449"/>
                  <a:ext cx="1033600" cy="1033600"/>
                </a:xfrm>
                <a:custGeom>
                  <a:avLst/>
                  <a:gdLst/>
                  <a:ahLst/>
                  <a:cxnLst/>
                  <a:rect l="l" t="t" r="r" b="b"/>
                  <a:pathLst>
                    <a:path w="1033600" h="1033600">
                      <a:moveTo>
                        <a:pt x="0" y="516800"/>
                      </a:moveTo>
                      <a:cubicBezTo>
                        <a:pt x="0" y="231380"/>
                        <a:pt x="231380" y="0"/>
                        <a:pt x="516800" y="0"/>
                      </a:cubicBezTo>
                      <a:cubicBezTo>
                        <a:pt x="802218" y="0"/>
                        <a:pt x="1033600" y="231380"/>
                        <a:pt x="1033600" y="516800"/>
                      </a:cubicBezTo>
                      <a:cubicBezTo>
                        <a:pt x="1033600" y="802218"/>
                        <a:pt x="802218" y="1033600"/>
                        <a:pt x="516800" y="1033600"/>
                      </a:cubicBezTo>
                      <a:cubicBezTo>
                        <a:pt x="231380" y="1033600"/>
                        <a:pt x="0" y="802218"/>
                        <a:pt x="0" y="516800"/>
                      </a:cubicBezTo>
                      <a:close/>
                    </a:path>
                  </a:pathLst>
                </a:custGeom>
                <a:solidFill>
                  <a:srgbClr val="3598C2"/>
                </a:solidFill>
                <a:ln w="7600" cap="flat">
                  <a:solidFill>
                    <a:srgbClr val="3598C2"/>
                  </a:solidFill>
                  <a:bevel/>
                </a:ln>
              </p:spPr>
              <p:txBody>
                <a:bodyPr wrap="square" lIns="36000" tIns="0" rIns="36000" bIns="0" rtlCol="0" anchor="ctr"/>
                <a:lstStyle/>
                <a:p>
                  <a:pPr algn="ctr">
                    <a:lnSpc>
                      <a:spcPct val="100000"/>
                    </a:lnSpc>
                  </a:pPr>
                  <a:r>
                    <a:rPr sz="1140" dirty="0">
                      <a:solidFill>
                        <a:srgbClr val="FFFFFF"/>
                      </a:solidFill>
                      <a:latin typeface="Arial Black"/>
                    </a:rPr>
                    <a:t>Bool</a:t>
                  </a:r>
                </a:p>
                <a:p>
                  <a:pPr algn="ctr">
                    <a:lnSpc>
                      <a:spcPct val="100000"/>
                    </a:lnSpc>
                  </a:pPr>
                  <a:r>
                    <a:rPr sz="1140" dirty="0">
                      <a:solidFill>
                        <a:srgbClr val="FFFFFF"/>
                      </a:solidFill>
                      <a:latin typeface="Arial Black"/>
                    </a:rPr>
                    <a:t>(presence)</a:t>
                  </a:r>
                </a:p>
              </p:txBody>
            </p:sp>
            <p:sp>
              <p:nvSpPr>
                <p:cNvPr id="62" name="Arrow">
                  <a:extLst>
                    <a:ext uri="{FF2B5EF4-FFF2-40B4-BE49-F238E27FC236}">
                      <a16:creationId xmlns:a16="http://schemas.microsoft.com/office/drawing/2014/main" id="{053A3708-EAAE-4941-BFFB-875481670D51}"/>
                    </a:ext>
                  </a:extLst>
                </p:cNvPr>
                <p:cNvSpPr/>
                <p:nvPr/>
              </p:nvSpPr>
              <p:spPr>
                <a:xfrm rot="10800000" flipV="1">
                  <a:off x="4498668" y="2946137"/>
                  <a:ext cx="291369" cy="200944"/>
                </a:xfrm>
                <a:custGeom>
                  <a:avLst/>
                  <a:gdLst/>
                  <a:ahLst/>
                  <a:cxnLst/>
                  <a:rect l="0" t="0" r="0" b="0"/>
                  <a:pathLst>
                    <a:path w="291369" h="200944">
                      <a:moveTo>
                        <a:pt x="145684" y="0"/>
                      </a:moveTo>
                      <a:lnTo>
                        <a:pt x="291369" y="130614"/>
                      </a:lnTo>
                      <a:lnTo>
                        <a:pt x="227267" y="130614"/>
                      </a:lnTo>
                      <a:lnTo>
                        <a:pt x="227267" y="200944"/>
                      </a:lnTo>
                      <a:lnTo>
                        <a:pt x="64101" y="200944"/>
                      </a:lnTo>
                      <a:lnTo>
                        <a:pt x="64101" y="130614"/>
                      </a:lnTo>
                      <a:lnTo>
                        <a:pt x="0" y="130614"/>
                      </a:lnTo>
                      <a:lnTo>
                        <a:pt x="145684" y="0"/>
                      </a:lnTo>
                      <a:close/>
                    </a:path>
                  </a:pathLst>
                </a:custGeom>
                <a:solidFill>
                  <a:srgbClr val="3598C2"/>
                </a:solidFill>
                <a:ln w="7600" cap="flat">
                  <a:solidFill>
                    <a:srgbClr val="3598C2"/>
                  </a:solidFill>
                  <a:bevel/>
                </a:ln>
              </p:spPr>
            </p:sp>
          </p:grpSp>
          <p:grpSp>
            <p:nvGrpSpPr>
              <p:cNvPr id="52" name="组合 51">
                <a:extLst>
                  <a:ext uri="{FF2B5EF4-FFF2-40B4-BE49-F238E27FC236}">
                    <a16:creationId xmlns:a16="http://schemas.microsoft.com/office/drawing/2014/main" id="{6D6ED359-1DFB-437A-81A1-E9D316E37383}"/>
                  </a:ext>
                </a:extLst>
              </p:cNvPr>
              <p:cNvGrpSpPr/>
              <p:nvPr/>
            </p:nvGrpSpPr>
            <p:grpSpPr>
              <a:xfrm>
                <a:off x="5295961" y="3266649"/>
                <a:ext cx="1262871" cy="1033600"/>
                <a:chOff x="5295961" y="3266649"/>
                <a:chExt cx="1262871" cy="1033600"/>
              </a:xfrm>
            </p:grpSpPr>
            <p:sp>
              <p:nvSpPr>
                <p:cNvPr id="59" name="Satellite">
                  <a:extLst>
                    <a:ext uri="{FF2B5EF4-FFF2-40B4-BE49-F238E27FC236}">
                      <a16:creationId xmlns:a16="http://schemas.microsoft.com/office/drawing/2014/main" id="{AEC4DE99-7F06-4D6B-855E-A28731B9ABB2}"/>
                    </a:ext>
                  </a:extLst>
                </p:cNvPr>
                <p:cNvSpPr/>
                <p:nvPr/>
              </p:nvSpPr>
              <p:spPr>
                <a:xfrm>
                  <a:off x="5525232" y="3266649"/>
                  <a:ext cx="1033600" cy="1033600"/>
                </a:xfrm>
                <a:custGeom>
                  <a:avLst/>
                  <a:gdLst/>
                  <a:ahLst/>
                  <a:cxnLst/>
                  <a:rect l="l" t="t" r="r" b="b"/>
                  <a:pathLst>
                    <a:path w="1033600" h="1033600">
                      <a:moveTo>
                        <a:pt x="0" y="516800"/>
                      </a:moveTo>
                      <a:cubicBezTo>
                        <a:pt x="0" y="231380"/>
                        <a:pt x="231380" y="0"/>
                        <a:pt x="516800" y="0"/>
                      </a:cubicBezTo>
                      <a:cubicBezTo>
                        <a:pt x="802218" y="0"/>
                        <a:pt x="1033600" y="231380"/>
                        <a:pt x="1033600" y="516800"/>
                      </a:cubicBezTo>
                      <a:cubicBezTo>
                        <a:pt x="1033600" y="802218"/>
                        <a:pt x="802218" y="1033600"/>
                        <a:pt x="516800" y="1033600"/>
                      </a:cubicBezTo>
                      <a:cubicBezTo>
                        <a:pt x="231380" y="1033600"/>
                        <a:pt x="0" y="802218"/>
                        <a:pt x="0" y="516800"/>
                      </a:cubicBezTo>
                      <a:close/>
                    </a:path>
                  </a:pathLst>
                </a:custGeom>
                <a:solidFill>
                  <a:srgbClr val="3598C2"/>
                </a:solidFill>
                <a:ln w="7600" cap="flat">
                  <a:solidFill>
                    <a:srgbClr val="3598C2"/>
                  </a:solidFill>
                  <a:bevel/>
                </a:ln>
              </p:spPr>
              <p:txBody>
                <a:bodyPr wrap="square" lIns="36000" tIns="0" rIns="36000" bIns="0" rtlCol="0" anchor="ctr"/>
                <a:lstStyle/>
                <a:p>
                  <a:pPr algn="ctr">
                    <a:lnSpc>
                      <a:spcPct val="100000"/>
                    </a:lnSpc>
                  </a:pPr>
                  <a:r>
                    <a:rPr lang="en-US" sz="1140" dirty="0">
                      <a:solidFill>
                        <a:srgbClr val="FFFFFF"/>
                      </a:solidFill>
                      <a:latin typeface="Arial Black"/>
                    </a:rPr>
                    <a:t>I</a:t>
                  </a:r>
                  <a:r>
                    <a:rPr sz="1140" dirty="0">
                      <a:solidFill>
                        <a:srgbClr val="FFFFFF"/>
                      </a:solidFill>
                      <a:latin typeface="Arial Black"/>
                    </a:rPr>
                    <a:t>nverse </a:t>
                  </a:r>
                  <a:r>
                    <a:rPr lang="en-US" sz="1140" dirty="0">
                      <a:solidFill>
                        <a:srgbClr val="FFFFFF"/>
                      </a:solidFill>
                      <a:latin typeface="Arial Black"/>
                    </a:rPr>
                    <a:t>D</a:t>
                  </a:r>
                  <a:r>
                    <a:rPr sz="1140" dirty="0">
                      <a:solidFill>
                        <a:srgbClr val="FFFFFF"/>
                      </a:solidFill>
                      <a:latin typeface="Arial Black"/>
                    </a:rPr>
                    <a:t>ocument </a:t>
                  </a:r>
                  <a:r>
                    <a:rPr lang="en-US" sz="1140" dirty="0">
                      <a:solidFill>
                        <a:srgbClr val="FFFFFF"/>
                      </a:solidFill>
                      <a:latin typeface="Arial Black"/>
                    </a:rPr>
                    <a:t>F</a:t>
                  </a:r>
                  <a:r>
                    <a:rPr sz="1140" dirty="0">
                      <a:solidFill>
                        <a:srgbClr val="FFFFFF"/>
                      </a:solidFill>
                      <a:latin typeface="Arial Black"/>
                    </a:rPr>
                    <a:t>requency</a:t>
                  </a:r>
                  <a:endParaRPr lang="en-US" altLang="zh-CN" sz="1140" dirty="0">
                    <a:solidFill>
                      <a:srgbClr val="FFFFFF"/>
                    </a:solidFill>
                    <a:latin typeface="Arial Black"/>
                  </a:endParaRPr>
                </a:p>
                <a:p>
                  <a:pPr algn="ctr">
                    <a:lnSpc>
                      <a:spcPct val="100000"/>
                    </a:lnSpc>
                  </a:pPr>
                  <a:r>
                    <a:rPr sz="1140" dirty="0">
                      <a:solidFill>
                        <a:srgbClr val="FFFFFF"/>
                      </a:solidFill>
                      <a:latin typeface="Arial Black"/>
                    </a:rPr>
                    <a:t>(IDF)</a:t>
                  </a:r>
                </a:p>
              </p:txBody>
            </p:sp>
            <p:sp>
              <p:nvSpPr>
                <p:cNvPr id="60" name="Arrow">
                  <a:extLst>
                    <a:ext uri="{FF2B5EF4-FFF2-40B4-BE49-F238E27FC236}">
                      <a16:creationId xmlns:a16="http://schemas.microsoft.com/office/drawing/2014/main" id="{7AEC0DDE-7939-461F-9FBE-2D4868BCCA89}"/>
                    </a:ext>
                  </a:extLst>
                </p:cNvPr>
                <p:cNvSpPr/>
                <p:nvPr/>
              </p:nvSpPr>
              <p:spPr>
                <a:xfrm rot="5400000" flipH="1">
                  <a:off x="5250748" y="3682977"/>
                  <a:ext cx="291369" cy="200944"/>
                </a:xfrm>
                <a:custGeom>
                  <a:avLst/>
                  <a:gdLst/>
                  <a:ahLst/>
                  <a:cxnLst/>
                  <a:rect l="0" t="0" r="0" b="0"/>
                  <a:pathLst>
                    <a:path w="291369" h="200944">
                      <a:moveTo>
                        <a:pt x="145684" y="0"/>
                      </a:moveTo>
                      <a:lnTo>
                        <a:pt x="291369" y="130614"/>
                      </a:lnTo>
                      <a:lnTo>
                        <a:pt x="227267" y="130614"/>
                      </a:lnTo>
                      <a:lnTo>
                        <a:pt x="227267" y="200944"/>
                      </a:lnTo>
                      <a:lnTo>
                        <a:pt x="64101" y="200944"/>
                      </a:lnTo>
                      <a:lnTo>
                        <a:pt x="64101" y="130614"/>
                      </a:lnTo>
                      <a:lnTo>
                        <a:pt x="0" y="130614"/>
                      </a:lnTo>
                      <a:lnTo>
                        <a:pt x="145684" y="0"/>
                      </a:lnTo>
                      <a:close/>
                    </a:path>
                  </a:pathLst>
                </a:custGeom>
                <a:solidFill>
                  <a:srgbClr val="3598C2"/>
                </a:solidFill>
                <a:ln w="7600" cap="flat">
                  <a:solidFill>
                    <a:srgbClr val="3598C2"/>
                  </a:solidFill>
                  <a:bevel/>
                </a:ln>
              </p:spPr>
            </p:sp>
          </p:grpSp>
          <p:grpSp>
            <p:nvGrpSpPr>
              <p:cNvPr id="53" name="组合 52">
                <a:extLst>
                  <a:ext uri="{FF2B5EF4-FFF2-40B4-BE49-F238E27FC236}">
                    <a16:creationId xmlns:a16="http://schemas.microsoft.com/office/drawing/2014/main" id="{6E23D66A-7F77-403A-89D7-C17EFAD72DE7}"/>
                  </a:ext>
                </a:extLst>
              </p:cNvPr>
              <p:cNvGrpSpPr/>
              <p:nvPr/>
            </p:nvGrpSpPr>
            <p:grpSpPr>
              <a:xfrm>
                <a:off x="4127552" y="4419817"/>
                <a:ext cx="1033600" cy="1262829"/>
                <a:chOff x="4127552" y="4419817"/>
                <a:chExt cx="1033600" cy="1262829"/>
              </a:xfrm>
            </p:grpSpPr>
            <p:sp>
              <p:nvSpPr>
                <p:cNvPr id="57" name="Satellite">
                  <a:extLst>
                    <a:ext uri="{FF2B5EF4-FFF2-40B4-BE49-F238E27FC236}">
                      <a16:creationId xmlns:a16="http://schemas.microsoft.com/office/drawing/2014/main" id="{2B9EF765-2BD1-4597-B736-DBD9A3BD6009}"/>
                    </a:ext>
                  </a:extLst>
                </p:cNvPr>
                <p:cNvSpPr/>
                <p:nvPr/>
              </p:nvSpPr>
              <p:spPr>
                <a:xfrm>
                  <a:off x="4127552" y="4649046"/>
                  <a:ext cx="1033600" cy="1033600"/>
                </a:xfrm>
                <a:custGeom>
                  <a:avLst/>
                  <a:gdLst/>
                  <a:ahLst/>
                  <a:cxnLst/>
                  <a:rect l="l" t="t" r="r" b="b"/>
                  <a:pathLst>
                    <a:path w="1033600" h="1033600">
                      <a:moveTo>
                        <a:pt x="0" y="516800"/>
                      </a:moveTo>
                      <a:cubicBezTo>
                        <a:pt x="0" y="231380"/>
                        <a:pt x="231380" y="0"/>
                        <a:pt x="516800" y="0"/>
                      </a:cubicBezTo>
                      <a:cubicBezTo>
                        <a:pt x="802218" y="0"/>
                        <a:pt x="1033600" y="231380"/>
                        <a:pt x="1033600" y="516800"/>
                      </a:cubicBezTo>
                      <a:cubicBezTo>
                        <a:pt x="1033600" y="802218"/>
                        <a:pt x="802218" y="1033600"/>
                        <a:pt x="516800" y="1033600"/>
                      </a:cubicBezTo>
                      <a:cubicBezTo>
                        <a:pt x="231380" y="1033600"/>
                        <a:pt x="0" y="802218"/>
                        <a:pt x="0" y="516800"/>
                      </a:cubicBezTo>
                      <a:close/>
                    </a:path>
                  </a:pathLst>
                </a:custGeom>
                <a:solidFill>
                  <a:srgbClr val="3598C2"/>
                </a:solidFill>
                <a:ln w="7600" cap="flat">
                  <a:solidFill>
                    <a:srgbClr val="3598C2"/>
                  </a:solidFill>
                  <a:bevel/>
                </a:ln>
              </p:spPr>
              <p:txBody>
                <a:bodyPr wrap="square" lIns="36000" tIns="0" rIns="36000" bIns="0" rtlCol="0" anchor="ctr"/>
                <a:lstStyle/>
                <a:p>
                  <a:pPr algn="ctr">
                    <a:lnSpc>
                      <a:spcPct val="100000"/>
                    </a:lnSpc>
                  </a:pPr>
                  <a:r>
                    <a:rPr sz="1140">
                      <a:solidFill>
                        <a:srgbClr val="FFFFFF"/>
                      </a:solidFill>
                      <a:latin typeface="Arial Black"/>
                    </a:rPr>
                    <a:t>TF-IDF</a:t>
                  </a:r>
                </a:p>
              </p:txBody>
            </p:sp>
            <p:sp>
              <p:nvSpPr>
                <p:cNvPr id="58" name="Arrow">
                  <a:extLst>
                    <a:ext uri="{FF2B5EF4-FFF2-40B4-BE49-F238E27FC236}">
                      <a16:creationId xmlns:a16="http://schemas.microsoft.com/office/drawing/2014/main" id="{19944A24-0634-4C63-9771-B8583B22A0E0}"/>
                    </a:ext>
                  </a:extLst>
                </p:cNvPr>
                <p:cNvSpPr/>
                <p:nvPr/>
              </p:nvSpPr>
              <p:spPr>
                <a:xfrm rot="10800000">
                  <a:off x="4498668" y="4419817"/>
                  <a:ext cx="291369" cy="200944"/>
                </a:xfrm>
                <a:custGeom>
                  <a:avLst/>
                  <a:gdLst/>
                  <a:ahLst/>
                  <a:cxnLst/>
                  <a:rect l="0" t="0" r="0" b="0"/>
                  <a:pathLst>
                    <a:path w="291369" h="200944">
                      <a:moveTo>
                        <a:pt x="145684" y="0"/>
                      </a:moveTo>
                      <a:lnTo>
                        <a:pt x="291369" y="130614"/>
                      </a:lnTo>
                      <a:lnTo>
                        <a:pt x="227267" y="130614"/>
                      </a:lnTo>
                      <a:lnTo>
                        <a:pt x="227267" y="200944"/>
                      </a:lnTo>
                      <a:lnTo>
                        <a:pt x="64101" y="200944"/>
                      </a:lnTo>
                      <a:lnTo>
                        <a:pt x="64101" y="130614"/>
                      </a:lnTo>
                      <a:lnTo>
                        <a:pt x="0" y="130614"/>
                      </a:lnTo>
                      <a:lnTo>
                        <a:pt x="145684" y="0"/>
                      </a:lnTo>
                      <a:close/>
                    </a:path>
                  </a:pathLst>
                </a:custGeom>
                <a:solidFill>
                  <a:srgbClr val="3598C2"/>
                </a:solidFill>
                <a:ln w="7600" cap="flat">
                  <a:solidFill>
                    <a:srgbClr val="3598C2"/>
                  </a:solidFill>
                  <a:bevel/>
                </a:ln>
              </p:spPr>
            </p:sp>
          </p:grpSp>
          <p:grpSp>
            <p:nvGrpSpPr>
              <p:cNvPr id="54" name="组合 53">
                <a:extLst>
                  <a:ext uri="{FF2B5EF4-FFF2-40B4-BE49-F238E27FC236}">
                    <a16:creationId xmlns:a16="http://schemas.microsoft.com/office/drawing/2014/main" id="{1EF31E76-D9F3-476A-B610-03DD9FE34B41}"/>
                  </a:ext>
                </a:extLst>
              </p:cNvPr>
              <p:cNvGrpSpPr/>
              <p:nvPr/>
            </p:nvGrpSpPr>
            <p:grpSpPr>
              <a:xfrm>
                <a:off x="2737492" y="3266649"/>
                <a:ext cx="1255253" cy="1033600"/>
                <a:chOff x="2737492" y="3266649"/>
                <a:chExt cx="1255253" cy="1033600"/>
              </a:xfrm>
            </p:grpSpPr>
            <p:sp>
              <p:nvSpPr>
                <p:cNvPr id="55" name="Satellite">
                  <a:extLst>
                    <a:ext uri="{FF2B5EF4-FFF2-40B4-BE49-F238E27FC236}">
                      <a16:creationId xmlns:a16="http://schemas.microsoft.com/office/drawing/2014/main" id="{F783601D-CBE8-4EA8-8BF3-188F3A20F700}"/>
                    </a:ext>
                  </a:extLst>
                </p:cNvPr>
                <p:cNvSpPr/>
                <p:nvPr/>
              </p:nvSpPr>
              <p:spPr>
                <a:xfrm>
                  <a:off x="2737492" y="3266649"/>
                  <a:ext cx="1033600" cy="1033600"/>
                </a:xfrm>
                <a:custGeom>
                  <a:avLst/>
                  <a:gdLst/>
                  <a:ahLst/>
                  <a:cxnLst/>
                  <a:rect l="l" t="t" r="r" b="b"/>
                  <a:pathLst>
                    <a:path w="1033600" h="1033600">
                      <a:moveTo>
                        <a:pt x="0" y="516800"/>
                      </a:moveTo>
                      <a:cubicBezTo>
                        <a:pt x="0" y="231380"/>
                        <a:pt x="231380" y="0"/>
                        <a:pt x="516800" y="0"/>
                      </a:cubicBezTo>
                      <a:cubicBezTo>
                        <a:pt x="802218" y="0"/>
                        <a:pt x="1033600" y="231380"/>
                        <a:pt x="1033600" y="516800"/>
                      </a:cubicBezTo>
                      <a:cubicBezTo>
                        <a:pt x="1033600" y="802218"/>
                        <a:pt x="802218" y="1033600"/>
                        <a:pt x="516800" y="1033600"/>
                      </a:cubicBezTo>
                      <a:cubicBezTo>
                        <a:pt x="231380" y="1033600"/>
                        <a:pt x="0" y="802218"/>
                        <a:pt x="0" y="516800"/>
                      </a:cubicBezTo>
                      <a:close/>
                    </a:path>
                  </a:pathLst>
                </a:custGeom>
                <a:solidFill>
                  <a:srgbClr val="3598C2"/>
                </a:solidFill>
                <a:ln w="7600" cap="flat">
                  <a:solidFill>
                    <a:srgbClr val="3598C2"/>
                  </a:solidFill>
                  <a:bevel/>
                </a:ln>
              </p:spPr>
              <p:txBody>
                <a:bodyPr wrap="square" lIns="36000" tIns="0" rIns="36000" bIns="0" rtlCol="0" anchor="ctr"/>
                <a:lstStyle/>
                <a:p>
                  <a:pPr algn="ctr">
                    <a:lnSpc>
                      <a:spcPct val="100000"/>
                    </a:lnSpc>
                  </a:pPr>
                  <a:r>
                    <a:rPr lang="en-US" sz="1140" dirty="0">
                      <a:solidFill>
                        <a:srgbClr val="FFFFFF"/>
                      </a:solidFill>
                      <a:latin typeface="Arial Black"/>
                    </a:rPr>
                    <a:t>T</a:t>
                  </a:r>
                  <a:r>
                    <a:rPr sz="1140" dirty="0">
                      <a:solidFill>
                        <a:srgbClr val="FFFFFF"/>
                      </a:solidFill>
                      <a:latin typeface="Arial Black"/>
                    </a:rPr>
                    <a:t>erm </a:t>
                  </a:r>
                  <a:r>
                    <a:rPr lang="en-US" sz="1140" dirty="0">
                      <a:solidFill>
                        <a:srgbClr val="FFFFFF"/>
                      </a:solidFill>
                      <a:latin typeface="Arial Black"/>
                    </a:rPr>
                    <a:t>F</a:t>
                  </a:r>
                  <a:r>
                    <a:rPr sz="1140" dirty="0">
                      <a:solidFill>
                        <a:srgbClr val="FFFFFF"/>
                      </a:solidFill>
                      <a:latin typeface="Arial Black"/>
                    </a:rPr>
                    <a:t>requency</a:t>
                  </a:r>
                  <a:endParaRPr lang="en-US" altLang="zh-CN" sz="1140" dirty="0">
                    <a:solidFill>
                      <a:srgbClr val="FFFFFF"/>
                    </a:solidFill>
                    <a:latin typeface="Arial Black"/>
                  </a:endParaRPr>
                </a:p>
                <a:p>
                  <a:pPr algn="ctr">
                    <a:lnSpc>
                      <a:spcPct val="100000"/>
                    </a:lnSpc>
                  </a:pPr>
                  <a:r>
                    <a:rPr sz="1140" dirty="0">
                      <a:solidFill>
                        <a:srgbClr val="FFFFFF"/>
                      </a:solidFill>
                      <a:latin typeface="Arial Black"/>
                    </a:rPr>
                    <a:t>(TF)</a:t>
                  </a:r>
                </a:p>
              </p:txBody>
            </p:sp>
            <p:sp>
              <p:nvSpPr>
                <p:cNvPr id="56" name="Arrow">
                  <a:extLst>
                    <a:ext uri="{FF2B5EF4-FFF2-40B4-BE49-F238E27FC236}">
                      <a16:creationId xmlns:a16="http://schemas.microsoft.com/office/drawing/2014/main" id="{F5431EB1-07E9-4C55-BD25-A04EB6597972}"/>
                    </a:ext>
                  </a:extLst>
                </p:cNvPr>
                <p:cNvSpPr/>
                <p:nvPr/>
              </p:nvSpPr>
              <p:spPr>
                <a:xfrm rot="5400000" flipV="1">
                  <a:off x="3746588" y="3682977"/>
                  <a:ext cx="291369" cy="200944"/>
                </a:xfrm>
                <a:custGeom>
                  <a:avLst/>
                  <a:gdLst/>
                  <a:ahLst/>
                  <a:cxnLst/>
                  <a:rect l="0" t="0" r="0" b="0"/>
                  <a:pathLst>
                    <a:path w="291369" h="200944">
                      <a:moveTo>
                        <a:pt x="145684" y="0"/>
                      </a:moveTo>
                      <a:lnTo>
                        <a:pt x="291369" y="130614"/>
                      </a:lnTo>
                      <a:lnTo>
                        <a:pt x="227267" y="130614"/>
                      </a:lnTo>
                      <a:lnTo>
                        <a:pt x="227267" y="200944"/>
                      </a:lnTo>
                      <a:lnTo>
                        <a:pt x="64101" y="200944"/>
                      </a:lnTo>
                      <a:lnTo>
                        <a:pt x="64101" y="130614"/>
                      </a:lnTo>
                      <a:lnTo>
                        <a:pt x="0" y="130614"/>
                      </a:lnTo>
                      <a:lnTo>
                        <a:pt x="145684" y="0"/>
                      </a:lnTo>
                      <a:close/>
                    </a:path>
                  </a:pathLst>
                </a:custGeom>
                <a:solidFill>
                  <a:srgbClr val="3598C2"/>
                </a:solidFill>
                <a:ln w="7600" cap="flat">
                  <a:solidFill>
                    <a:srgbClr val="3598C2"/>
                  </a:solidFill>
                  <a:bevel/>
                </a:ln>
              </p:spPr>
            </p:sp>
          </p:grpSp>
        </p:grpSp>
        <p:sp>
          <p:nvSpPr>
            <p:cNvPr id="42" name="Text 186">
              <a:extLst>
                <a:ext uri="{FF2B5EF4-FFF2-40B4-BE49-F238E27FC236}">
                  <a16:creationId xmlns:a16="http://schemas.microsoft.com/office/drawing/2014/main" id="{23BD9A9C-D345-48FA-85B7-140F84ED1146}"/>
                </a:ext>
              </a:extLst>
            </p:cNvPr>
            <p:cNvSpPr txBox="1"/>
            <p:nvPr/>
          </p:nvSpPr>
          <p:spPr>
            <a:xfrm>
              <a:off x="5379576" y="1731449"/>
              <a:ext cx="1520000" cy="380000"/>
            </a:xfrm>
            <a:prstGeom prst="rect">
              <a:avLst/>
            </a:prstGeom>
            <a:noFill/>
          </p:spPr>
        </p:sp>
        <p:pic>
          <p:nvPicPr>
            <p:cNvPr id="43" name="图片 42">
              <a:extLst>
                <a:ext uri="{FF2B5EF4-FFF2-40B4-BE49-F238E27FC236}">
                  <a16:creationId xmlns:a16="http://schemas.microsoft.com/office/drawing/2014/main" id="{3FB5CE67-63EA-470C-8674-7169B1799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9635" y="2291013"/>
              <a:ext cx="1720087" cy="463370"/>
            </a:xfrm>
            <a:prstGeom prst="rect">
              <a:avLst/>
            </a:prstGeom>
          </p:spPr>
        </p:pic>
        <p:sp>
          <p:nvSpPr>
            <p:cNvPr id="44" name="Side-side">
              <a:extLst>
                <a:ext uri="{FF2B5EF4-FFF2-40B4-BE49-F238E27FC236}">
                  <a16:creationId xmlns:a16="http://schemas.microsoft.com/office/drawing/2014/main" id="{4A8F128B-742B-4C8E-8258-9758846070C5}"/>
                </a:ext>
              </a:extLst>
            </p:cNvPr>
            <p:cNvSpPr/>
            <p:nvPr/>
          </p:nvSpPr>
          <p:spPr>
            <a:xfrm flipV="1">
              <a:off x="6542788" y="3598951"/>
              <a:ext cx="1505492" cy="462722"/>
            </a:xfrm>
            <a:custGeom>
              <a:avLst/>
              <a:gdLst/>
              <a:ahLst/>
              <a:cxnLst/>
              <a:rect l="0" t="0" r="0" b="0"/>
              <a:pathLst>
                <a:path w="1505492" h="462722" fill="none">
                  <a:moveTo>
                    <a:pt x="0" y="462722"/>
                  </a:moveTo>
                  <a:lnTo>
                    <a:pt x="199783" y="462722"/>
                  </a:lnTo>
                  <a:moveTo>
                    <a:pt x="199783" y="462722"/>
                  </a:moveTo>
                  <a:lnTo>
                    <a:pt x="199783" y="0"/>
                  </a:lnTo>
                  <a:moveTo>
                    <a:pt x="199783" y="0"/>
                  </a:moveTo>
                  <a:lnTo>
                    <a:pt x="1505492" y="0"/>
                  </a:lnTo>
                </a:path>
              </a:pathLst>
            </a:custGeom>
            <a:solidFill>
              <a:srgbClr val="3598C2"/>
            </a:solidFill>
            <a:ln w="7600" cap="flat">
              <a:solidFill>
                <a:srgbClr val="3598C2"/>
              </a:solidFill>
              <a:bevel/>
            </a:ln>
          </p:spPr>
        </p:sp>
        <p:pic>
          <p:nvPicPr>
            <p:cNvPr id="45" name="图片 44">
              <a:extLst>
                <a:ext uri="{FF2B5EF4-FFF2-40B4-BE49-F238E27FC236}">
                  <a16:creationId xmlns:a16="http://schemas.microsoft.com/office/drawing/2014/main" id="{F676BA6B-9FE0-4AC8-A5CA-3C0B64568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764" y="3522951"/>
              <a:ext cx="1306896" cy="379912"/>
            </a:xfrm>
            <a:prstGeom prst="rect">
              <a:avLst/>
            </a:prstGeom>
          </p:spPr>
        </p:pic>
        <p:pic>
          <p:nvPicPr>
            <p:cNvPr id="46" name="图片 45">
              <a:extLst>
                <a:ext uri="{FF2B5EF4-FFF2-40B4-BE49-F238E27FC236}">
                  <a16:creationId xmlns:a16="http://schemas.microsoft.com/office/drawing/2014/main" id="{61A62301-1F87-4D59-A2A5-510E410963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120" y="3489672"/>
              <a:ext cx="934800" cy="463371"/>
            </a:xfrm>
            <a:prstGeom prst="rect">
              <a:avLst/>
            </a:prstGeom>
          </p:spPr>
        </p:pic>
        <p:pic>
          <p:nvPicPr>
            <p:cNvPr id="47" name="图片 46">
              <a:extLst>
                <a:ext uri="{FF2B5EF4-FFF2-40B4-BE49-F238E27FC236}">
                  <a16:creationId xmlns:a16="http://schemas.microsoft.com/office/drawing/2014/main" id="{D4E39D1B-6AD9-4D23-9296-FE13778873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1460" y="5026948"/>
              <a:ext cx="1436400" cy="482661"/>
            </a:xfrm>
            <a:prstGeom prst="rect">
              <a:avLst/>
            </a:prstGeom>
          </p:spPr>
        </p:pic>
        <p:sp>
          <p:nvSpPr>
            <p:cNvPr id="48" name="Side-side">
              <a:extLst>
                <a:ext uri="{FF2B5EF4-FFF2-40B4-BE49-F238E27FC236}">
                  <a16:creationId xmlns:a16="http://schemas.microsoft.com/office/drawing/2014/main" id="{A463870F-A3A6-43D1-9CA5-1E1E5C01A6B7}"/>
                </a:ext>
              </a:extLst>
            </p:cNvPr>
            <p:cNvSpPr/>
            <p:nvPr/>
          </p:nvSpPr>
          <p:spPr>
            <a:xfrm flipV="1">
              <a:off x="5130600" y="5118231"/>
              <a:ext cx="1505492" cy="462718"/>
            </a:xfrm>
            <a:custGeom>
              <a:avLst/>
              <a:gdLst/>
              <a:ahLst/>
              <a:cxnLst/>
              <a:rect l="0" t="0" r="0" b="0"/>
              <a:pathLst>
                <a:path w="1505492" h="462718" fill="none">
                  <a:moveTo>
                    <a:pt x="0" y="462718"/>
                  </a:moveTo>
                  <a:lnTo>
                    <a:pt x="199783" y="462718"/>
                  </a:lnTo>
                  <a:moveTo>
                    <a:pt x="199783" y="462718"/>
                  </a:moveTo>
                  <a:lnTo>
                    <a:pt x="199783" y="0"/>
                  </a:lnTo>
                  <a:moveTo>
                    <a:pt x="199783" y="0"/>
                  </a:moveTo>
                  <a:lnTo>
                    <a:pt x="1505492" y="0"/>
                  </a:lnTo>
                </a:path>
              </a:pathLst>
            </a:custGeom>
            <a:solidFill>
              <a:srgbClr val="3598C2"/>
            </a:solidFill>
            <a:ln w="7600" cap="flat">
              <a:solidFill>
                <a:srgbClr val="3598C2"/>
              </a:solidFill>
              <a:bevel/>
            </a:ln>
          </p:spPr>
        </p:sp>
        <p:sp>
          <p:nvSpPr>
            <p:cNvPr id="49" name="Text 188">
              <a:extLst>
                <a:ext uri="{FF2B5EF4-FFF2-40B4-BE49-F238E27FC236}">
                  <a16:creationId xmlns:a16="http://schemas.microsoft.com/office/drawing/2014/main" id="{C06EA602-771F-4C88-ABDF-1F9F143ACD59}"/>
                </a:ext>
              </a:extLst>
            </p:cNvPr>
            <p:cNvSpPr txBox="1"/>
            <p:nvPr/>
          </p:nvSpPr>
          <p:spPr>
            <a:xfrm>
              <a:off x="5411800" y="5080231"/>
              <a:ext cx="1332960" cy="433200"/>
            </a:xfrm>
            <a:prstGeom prst="rect">
              <a:avLst/>
            </a:prstGeom>
            <a:noFill/>
          </p:spPr>
          <p:txBody>
            <a:bodyPr wrap="square" lIns="0" tIns="0" rIns="0" bIns="0" rtlCol="0" anchor="ctr"/>
            <a:lstStyle/>
            <a:p>
              <a:pPr algn="ctr">
                <a:lnSpc>
                  <a:spcPct val="100000"/>
                </a:lnSpc>
              </a:pPr>
              <a:r>
                <a:rPr sz="1000" dirty="0">
                  <a:solidFill>
                    <a:srgbClr val="1F6391"/>
                  </a:solidFill>
                  <a:latin typeface="宋体"/>
                </a:rPr>
                <a:t>TF-IDF combines the properties of both TF and IDF features</a:t>
              </a:r>
            </a:p>
          </p:txBody>
        </p:sp>
      </p:grpSp>
      <p:sp>
        <p:nvSpPr>
          <p:cNvPr id="4" name="矩形: 圆角 3">
            <a:extLst>
              <a:ext uri="{FF2B5EF4-FFF2-40B4-BE49-F238E27FC236}">
                <a16:creationId xmlns:a16="http://schemas.microsoft.com/office/drawing/2014/main" id="{302877EC-DFC0-4824-B30B-66934ED0CD29}"/>
              </a:ext>
            </a:extLst>
          </p:cNvPr>
          <p:cNvSpPr/>
          <p:nvPr/>
        </p:nvSpPr>
        <p:spPr>
          <a:xfrm>
            <a:off x="1950720" y="5593080"/>
            <a:ext cx="4808220" cy="10807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1">
            <a:extLst>
              <a:ext uri="{FF2B5EF4-FFF2-40B4-BE49-F238E27FC236}">
                <a16:creationId xmlns:a16="http://schemas.microsoft.com/office/drawing/2014/main" id="{43D53C8D-6C5D-4C2B-9CF0-D958DCB20A58}"/>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4</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292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3">
            <a:extLst>
              <a:ext uri="{FF2B5EF4-FFF2-40B4-BE49-F238E27FC236}">
                <a16:creationId xmlns:a16="http://schemas.microsoft.com/office/drawing/2014/main" id="{8CB9EE2F-99EC-4F15-9E61-B74206A51132}"/>
              </a:ext>
            </a:extLst>
          </p:cNvPr>
          <p:cNvSpPr>
            <a:spLocks noChangeArrowheads="1"/>
          </p:cNvSpPr>
          <p:nvPr/>
        </p:nvSpPr>
        <p:spPr bwMode="auto">
          <a:xfrm>
            <a:off x="0" y="1249363"/>
            <a:ext cx="9144000" cy="0"/>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 name="矩形 5">
            <a:extLst>
              <a:ext uri="{FF2B5EF4-FFF2-40B4-BE49-F238E27FC236}">
                <a16:creationId xmlns:a16="http://schemas.microsoft.com/office/drawing/2014/main" id="{C0EBE4BE-0720-477F-858E-4D087B9C68B0}"/>
              </a:ext>
            </a:extLst>
          </p:cNvPr>
          <p:cNvSpPr>
            <a:spLocks noChangeArrowheads="1"/>
          </p:cNvSpPr>
          <p:nvPr/>
        </p:nvSpPr>
        <p:spPr bwMode="auto">
          <a:xfrm>
            <a:off x="2743200" y="1295400"/>
            <a:ext cx="3276600" cy="4419600"/>
          </a:xfrm>
          <a:prstGeom prst="rect">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 name="椭圆 6">
            <a:extLst>
              <a:ext uri="{FF2B5EF4-FFF2-40B4-BE49-F238E27FC236}">
                <a16:creationId xmlns:a16="http://schemas.microsoft.com/office/drawing/2014/main" id="{EF55CF4C-D880-45D9-B6C2-8330522D9B1F}"/>
              </a:ext>
            </a:extLst>
          </p:cNvPr>
          <p:cNvSpPr>
            <a:spLocks noChangeArrowheads="1"/>
          </p:cNvSpPr>
          <p:nvPr/>
        </p:nvSpPr>
        <p:spPr bwMode="auto">
          <a:xfrm>
            <a:off x="2743200" y="1295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 name="椭圆 7">
            <a:extLst>
              <a:ext uri="{FF2B5EF4-FFF2-40B4-BE49-F238E27FC236}">
                <a16:creationId xmlns:a16="http://schemas.microsoft.com/office/drawing/2014/main" id="{8BC6A2C0-361C-4CBD-A6C1-0FFAB85934D4}"/>
              </a:ext>
            </a:extLst>
          </p:cNvPr>
          <p:cNvSpPr>
            <a:spLocks noChangeArrowheads="1"/>
          </p:cNvSpPr>
          <p:nvPr/>
        </p:nvSpPr>
        <p:spPr bwMode="auto">
          <a:xfrm>
            <a:off x="3886200" y="22098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 name="椭圆 8">
            <a:extLst>
              <a:ext uri="{FF2B5EF4-FFF2-40B4-BE49-F238E27FC236}">
                <a16:creationId xmlns:a16="http://schemas.microsoft.com/office/drawing/2014/main" id="{BE471261-0AC5-4F50-BE66-EE653B2E2EDC}"/>
              </a:ext>
            </a:extLst>
          </p:cNvPr>
          <p:cNvSpPr>
            <a:spLocks noChangeArrowheads="1"/>
          </p:cNvSpPr>
          <p:nvPr/>
        </p:nvSpPr>
        <p:spPr bwMode="auto">
          <a:xfrm>
            <a:off x="2743200" y="40386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 name="椭圆 9">
            <a:extLst>
              <a:ext uri="{FF2B5EF4-FFF2-40B4-BE49-F238E27FC236}">
                <a16:creationId xmlns:a16="http://schemas.microsoft.com/office/drawing/2014/main" id="{2A1ABEE9-E5A2-4E0B-A162-45EF22A243F0}"/>
              </a:ext>
            </a:extLst>
          </p:cNvPr>
          <p:cNvSpPr>
            <a:spLocks noChangeArrowheads="1"/>
          </p:cNvSpPr>
          <p:nvPr/>
        </p:nvSpPr>
        <p:spPr bwMode="auto">
          <a:xfrm>
            <a:off x="3886200" y="5105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 name="椭圆 10">
            <a:extLst>
              <a:ext uri="{FF2B5EF4-FFF2-40B4-BE49-F238E27FC236}">
                <a16:creationId xmlns:a16="http://schemas.microsoft.com/office/drawing/2014/main" id="{3262A210-A906-4351-8496-4914E256F01D}"/>
              </a:ext>
            </a:extLst>
          </p:cNvPr>
          <p:cNvSpPr>
            <a:spLocks noChangeArrowheads="1"/>
          </p:cNvSpPr>
          <p:nvPr/>
        </p:nvSpPr>
        <p:spPr bwMode="auto">
          <a:xfrm>
            <a:off x="5410200" y="3200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 name="椭圆 11">
            <a:extLst>
              <a:ext uri="{FF2B5EF4-FFF2-40B4-BE49-F238E27FC236}">
                <a16:creationId xmlns:a16="http://schemas.microsoft.com/office/drawing/2014/main" id="{FA227CA1-F627-47DC-9297-3D576E6F416B}"/>
              </a:ext>
            </a:extLst>
          </p:cNvPr>
          <p:cNvSpPr>
            <a:spLocks noChangeArrowheads="1"/>
          </p:cNvSpPr>
          <p:nvPr/>
        </p:nvSpPr>
        <p:spPr bwMode="auto">
          <a:xfrm>
            <a:off x="3886200" y="3276600"/>
            <a:ext cx="609600" cy="609600"/>
          </a:xfrm>
          <a:prstGeom prst="ellipse">
            <a:avLst/>
          </a:prstGeom>
          <a:solidFill>
            <a:srgbClr val="FFC000"/>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Cell</a:t>
            </a:r>
            <a:endParaRPr kumimoji="0" lang="zh-CN" altLang="en-US"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19" name="曲线连接符 33">
            <a:extLst>
              <a:ext uri="{FF2B5EF4-FFF2-40B4-BE49-F238E27FC236}">
                <a16:creationId xmlns:a16="http://schemas.microsoft.com/office/drawing/2014/main" id="{37E8D0DE-3958-421D-8F82-749BC8C37BF3}"/>
              </a:ext>
            </a:extLst>
          </p:cNvPr>
          <p:cNvCxnSpPr>
            <a:cxnSpLocks noChangeShapeType="1"/>
          </p:cNvCxnSpPr>
          <p:nvPr/>
        </p:nvCxnSpPr>
        <p:spPr bwMode="auto">
          <a:xfrm flipV="1">
            <a:off x="2819400" y="1447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0" name="曲线连接符 33">
            <a:extLst>
              <a:ext uri="{FF2B5EF4-FFF2-40B4-BE49-F238E27FC236}">
                <a16:creationId xmlns:a16="http://schemas.microsoft.com/office/drawing/2014/main" id="{C9E4E899-C50D-4D69-B252-15415041EB05}"/>
              </a:ext>
            </a:extLst>
          </p:cNvPr>
          <p:cNvCxnSpPr>
            <a:cxnSpLocks noChangeShapeType="1"/>
          </p:cNvCxnSpPr>
          <p:nvPr/>
        </p:nvCxnSpPr>
        <p:spPr bwMode="auto">
          <a:xfrm flipV="1">
            <a:off x="4038600" y="23622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1" name="曲线连接符 33">
            <a:extLst>
              <a:ext uri="{FF2B5EF4-FFF2-40B4-BE49-F238E27FC236}">
                <a16:creationId xmlns:a16="http://schemas.microsoft.com/office/drawing/2014/main" id="{24D4A52C-55B7-4F3B-B745-B256DAF966C2}"/>
              </a:ext>
            </a:extLst>
          </p:cNvPr>
          <p:cNvCxnSpPr>
            <a:cxnSpLocks noChangeShapeType="1"/>
          </p:cNvCxnSpPr>
          <p:nvPr/>
        </p:nvCxnSpPr>
        <p:spPr bwMode="auto">
          <a:xfrm flipV="1">
            <a:off x="2819400" y="41910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2" name="曲线连接符 33">
            <a:extLst>
              <a:ext uri="{FF2B5EF4-FFF2-40B4-BE49-F238E27FC236}">
                <a16:creationId xmlns:a16="http://schemas.microsoft.com/office/drawing/2014/main" id="{2638D1BD-3562-40A9-A7EB-8BFBCBF02490}"/>
              </a:ext>
            </a:extLst>
          </p:cNvPr>
          <p:cNvCxnSpPr>
            <a:cxnSpLocks noChangeShapeType="1"/>
          </p:cNvCxnSpPr>
          <p:nvPr/>
        </p:nvCxnSpPr>
        <p:spPr bwMode="auto">
          <a:xfrm flipV="1">
            <a:off x="3962400" y="5257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3" name="曲线连接符 33">
            <a:extLst>
              <a:ext uri="{FF2B5EF4-FFF2-40B4-BE49-F238E27FC236}">
                <a16:creationId xmlns:a16="http://schemas.microsoft.com/office/drawing/2014/main" id="{73818D3D-BE34-4E70-A5E7-95DE3F88036A}"/>
              </a:ext>
            </a:extLst>
          </p:cNvPr>
          <p:cNvCxnSpPr>
            <a:cxnSpLocks noChangeShapeType="1"/>
          </p:cNvCxnSpPr>
          <p:nvPr/>
        </p:nvCxnSpPr>
        <p:spPr bwMode="auto">
          <a:xfrm flipV="1">
            <a:off x="5562600" y="3352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4" name="直接箭头连接符 20">
            <a:extLst>
              <a:ext uri="{FF2B5EF4-FFF2-40B4-BE49-F238E27FC236}">
                <a16:creationId xmlns:a16="http://schemas.microsoft.com/office/drawing/2014/main" id="{22A2A70D-FAD5-476D-814E-11E5ED0C4A6B}"/>
              </a:ext>
            </a:extLst>
          </p:cNvPr>
          <p:cNvCxnSpPr>
            <a:cxnSpLocks noChangeShapeType="1"/>
          </p:cNvCxnSpPr>
          <p:nvPr/>
        </p:nvCxnSpPr>
        <p:spPr bwMode="auto">
          <a:xfrm>
            <a:off x="2133600" y="1143000"/>
            <a:ext cx="6096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5" name="直接箭头连接符 23">
            <a:extLst>
              <a:ext uri="{FF2B5EF4-FFF2-40B4-BE49-F238E27FC236}">
                <a16:creationId xmlns:a16="http://schemas.microsoft.com/office/drawing/2014/main" id="{8D4022E1-2D55-4B9C-83BD-7EC142BDF58D}"/>
              </a:ext>
            </a:extLst>
          </p:cNvPr>
          <p:cNvCxnSpPr>
            <a:cxnSpLocks noChangeShapeType="1"/>
          </p:cNvCxnSpPr>
          <p:nvPr/>
        </p:nvCxnSpPr>
        <p:spPr bwMode="auto">
          <a:xfrm>
            <a:off x="1981200" y="15240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6" name="直接箭头连接符 25">
            <a:extLst>
              <a:ext uri="{FF2B5EF4-FFF2-40B4-BE49-F238E27FC236}">
                <a16:creationId xmlns:a16="http://schemas.microsoft.com/office/drawing/2014/main" id="{AFF0EFC4-F589-4808-9973-EF96EEFBD7AC}"/>
              </a:ext>
            </a:extLst>
          </p:cNvPr>
          <p:cNvCxnSpPr>
            <a:cxnSpLocks noChangeShapeType="1"/>
          </p:cNvCxnSpPr>
          <p:nvPr/>
        </p:nvCxnSpPr>
        <p:spPr bwMode="auto">
          <a:xfrm flipV="1">
            <a:off x="2057400" y="1676400"/>
            <a:ext cx="6858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7" name="直接箭头连接符 27">
            <a:extLst>
              <a:ext uri="{FF2B5EF4-FFF2-40B4-BE49-F238E27FC236}">
                <a16:creationId xmlns:a16="http://schemas.microsoft.com/office/drawing/2014/main" id="{0DA2269C-CD1B-4EAC-BA87-1C2624DE1E4F}"/>
              </a:ext>
            </a:extLst>
          </p:cNvPr>
          <p:cNvCxnSpPr>
            <a:cxnSpLocks noChangeShapeType="1"/>
            <a:stCxn id="118" idx="0"/>
          </p:cNvCxnSpPr>
          <p:nvPr/>
        </p:nvCxnSpPr>
        <p:spPr bwMode="auto">
          <a:xfrm rot="5400000" flipH="1" flipV="1">
            <a:off x="3962401" y="3048000"/>
            <a:ext cx="45720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8" name="直接箭头连接符 29">
            <a:extLst>
              <a:ext uri="{FF2B5EF4-FFF2-40B4-BE49-F238E27FC236}">
                <a16:creationId xmlns:a16="http://schemas.microsoft.com/office/drawing/2014/main" id="{39BA8F63-760B-4286-9CF6-08738FE44C66}"/>
              </a:ext>
            </a:extLst>
          </p:cNvPr>
          <p:cNvCxnSpPr>
            <a:cxnSpLocks noChangeShapeType="1"/>
          </p:cNvCxnSpPr>
          <p:nvPr/>
        </p:nvCxnSpPr>
        <p:spPr bwMode="auto">
          <a:xfrm>
            <a:off x="1981200" y="3962400"/>
            <a:ext cx="7620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9" name="直接箭头连接符 31">
            <a:extLst>
              <a:ext uri="{FF2B5EF4-FFF2-40B4-BE49-F238E27FC236}">
                <a16:creationId xmlns:a16="http://schemas.microsoft.com/office/drawing/2014/main" id="{DB81646A-582F-4B33-85CD-51C39BA10FF0}"/>
              </a:ext>
            </a:extLst>
          </p:cNvPr>
          <p:cNvCxnSpPr>
            <a:cxnSpLocks noChangeShapeType="1"/>
            <a:endCxn id="115" idx="2"/>
          </p:cNvCxnSpPr>
          <p:nvPr/>
        </p:nvCxnSpPr>
        <p:spPr bwMode="auto">
          <a:xfrm>
            <a:off x="1981200" y="43434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 name="直接箭头连接符 33">
            <a:extLst>
              <a:ext uri="{FF2B5EF4-FFF2-40B4-BE49-F238E27FC236}">
                <a16:creationId xmlns:a16="http://schemas.microsoft.com/office/drawing/2014/main" id="{E153CE27-9CC7-404A-93BC-20EA239A0A95}"/>
              </a:ext>
            </a:extLst>
          </p:cNvPr>
          <p:cNvCxnSpPr>
            <a:cxnSpLocks noChangeShapeType="1"/>
          </p:cNvCxnSpPr>
          <p:nvPr/>
        </p:nvCxnSpPr>
        <p:spPr bwMode="auto">
          <a:xfrm flipV="1">
            <a:off x="2057400" y="4419600"/>
            <a:ext cx="6858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 name="直接箭头连接符 35">
            <a:extLst>
              <a:ext uri="{FF2B5EF4-FFF2-40B4-BE49-F238E27FC236}">
                <a16:creationId xmlns:a16="http://schemas.microsoft.com/office/drawing/2014/main" id="{452B6E9F-1E75-420B-B5CA-3E1626ACF4BB}"/>
              </a:ext>
            </a:extLst>
          </p:cNvPr>
          <p:cNvCxnSpPr>
            <a:cxnSpLocks noChangeShapeType="1"/>
          </p:cNvCxnSpPr>
          <p:nvPr/>
        </p:nvCxnSpPr>
        <p:spPr bwMode="auto">
          <a:xfrm flipV="1">
            <a:off x="3657600" y="5715000"/>
            <a:ext cx="4572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2" name="直接箭头连接符 37">
            <a:extLst>
              <a:ext uri="{FF2B5EF4-FFF2-40B4-BE49-F238E27FC236}">
                <a16:creationId xmlns:a16="http://schemas.microsoft.com/office/drawing/2014/main" id="{9F65B77E-DA28-47E9-A8B5-8DA32824B63B}"/>
              </a:ext>
            </a:extLst>
          </p:cNvPr>
          <p:cNvCxnSpPr>
            <a:cxnSpLocks noChangeShapeType="1"/>
          </p:cNvCxnSpPr>
          <p:nvPr/>
        </p:nvCxnSpPr>
        <p:spPr bwMode="auto">
          <a:xfrm rot="5400000" flipH="1" flipV="1">
            <a:off x="4001294" y="5904706"/>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 name="直接箭头连接符 39">
            <a:extLst>
              <a:ext uri="{FF2B5EF4-FFF2-40B4-BE49-F238E27FC236}">
                <a16:creationId xmlns:a16="http://schemas.microsoft.com/office/drawing/2014/main" id="{B7AE7315-0FD8-49E5-B931-CF0F74D798CB}"/>
              </a:ext>
            </a:extLst>
          </p:cNvPr>
          <p:cNvCxnSpPr>
            <a:cxnSpLocks noChangeShapeType="1"/>
          </p:cNvCxnSpPr>
          <p:nvPr/>
        </p:nvCxnSpPr>
        <p:spPr bwMode="auto">
          <a:xfrm rot="16200000" flipV="1">
            <a:off x="4229100" y="5829300"/>
            <a:ext cx="4572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4" name="直接箭头连接符 41">
            <a:extLst>
              <a:ext uri="{FF2B5EF4-FFF2-40B4-BE49-F238E27FC236}">
                <a16:creationId xmlns:a16="http://schemas.microsoft.com/office/drawing/2014/main" id="{07197CEE-02AA-4117-A2F4-8A87DAC7DC0B}"/>
              </a:ext>
            </a:extLst>
          </p:cNvPr>
          <p:cNvCxnSpPr>
            <a:cxnSpLocks noChangeShapeType="1"/>
          </p:cNvCxnSpPr>
          <p:nvPr/>
        </p:nvCxnSpPr>
        <p:spPr bwMode="auto">
          <a:xfrm rot="10800000">
            <a:off x="6019800" y="3657600"/>
            <a:ext cx="8382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5" name="直接箭头连接符 43">
            <a:extLst>
              <a:ext uri="{FF2B5EF4-FFF2-40B4-BE49-F238E27FC236}">
                <a16:creationId xmlns:a16="http://schemas.microsoft.com/office/drawing/2014/main" id="{CD4E96CA-527F-47C4-898F-3E36730103D8}"/>
              </a:ext>
            </a:extLst>
          </p:cNvPr>
          <p:cNvCxnSpPr>
            <a:cxnSpLocks noChangeShapeType="1"/>
            <a:endCxn id="117" idx="6"/>
          </p:cNvCxnSpPr>
          <p:nvPr/>
        </p:nvCxnSpPr>
        <p:spPr bwMode="auto">
          <a:xfrm rot="10800000">
            <a:off x="6019800" y="3505200"/>
            <a:ext cx="762000" cy="76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6" name="直接箭头连接符 45">
            <a:extLst>
              <a:ext uri="{FF2B5EF4-FFF2-40B4-BE49-F238E27FC236}">
                <a16:creationId xmlns:a16="http://schemas.microsoft.com/office/drawing/2014/main" id="{F643B84B-323E-422F-AE82-362C24F2CD8E}"/>
              </a:ext>
            </a:extLst>
          </p:cNvPr>
          <p:cNvCxnSpPr>
            <a:cxnSpLocks noChangeShapeType="1"/>
          </p:cNvCxnSpPr>
          <p:nvPr/>
        </p:nvCxnSpPr>
        <p:spPr bwMode="auto">
          <a:xfrm rot="10800000" flipV="1">
            <a:off x="6019800" y="3048000"/>
            <a:ext cx="7620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37" name="椭圆 46">
            <a:extLst>
              <a:ext uri="{FF2B5EF4-FFF2-40B4-BE49-F238E27FC236}">
                <a16:creationId xmlns:a16="http://schemas.microsoft.com/office/drawing/2014/main" id="{6EEF8B58-EC57-4D51-BC07-D35989F6877E}"/>
              </a:ext>
            </a:extLst>
          </p:cNvPr>
          <p:cNvSpPr>
            <a:spLocks noChangeArrowheads="1"/>
          </p:cNvSpPr>
          <p:nvPr/>
        </p:nvSpPr>
        <p:spPr bwMode="auto">
          <a:xfrm>
            <a:off x="4038600" y="43434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 name="椭圆 47">
            <a:extLst>
              <a:ext uri="{FF2B5EF4-FFF2-40B4-BE49-F238E27FC236}">
                <a16:creationId xmlns:a16="http://schemas.microsoft.com/office/drawing/2014/main" id="{2ABFCB73-9DFD-4BB0-82E8-86369A8A7FF7}"/>
              </a:ext>
            </a:extLst>
          </p:cNvPr>
          <p:cNvSpPr>
            <a:spLocks noChangeArrowheads="1"/>
          </p:cNvSpPr>
          <p:nvPr/>
        </p:nvSpPr>
        <p:spPr bwMode="auto">
          <a:xfrm>
            <a:off x="4114800" y="14478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39" name="直接箭头连接符 49">
            <a:extLst>
              <a:ext uri="{FF2B5EF4-FFF2-40B4-BE49-F238E27FC236}">
                <a16:creationId xmlns:a16="http://schemas.microsoft.com/office/drawing/2014/main" id="{49EFA397-8098-4760-96D2-04071CDC358D}"/>
              </a:ext>
            </a:extLst>
          </p:cNvPr>
          <p:cNvCxnSpPr>
            <a:cxnSpLocks noChangeShapeType="1"/>
            <a:endCxn id="137" idx="4"/>
          </p:cNvCxnSpPr>
          <p:nvPr/>
        </p:nvCxnSpPr>
        <p:spPr bwMode="auto">
          <a:xfrm rot="5400000" flipH="1" flipV="1">
            <a:off x="3884613" y="4838700"/>
            <a:ext cx="53498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0" name="直接箭头连接符 52">
            <a:extLst>
              <a:ext uri="{FF2B5EF4-FFF2-40B4-BE49-F238E27FC236}">
                <a16:creationId xmlns:a16="http://schemas.microsoft.com/office/drawing/2014/main" id="{F3816F3A-C750-4FA6-8B26-4774350E1F2D}"/>
              </a:ext>
            </a:extLst>
          </p:cNvPr>
          <p:cNvCxnSpPr>
            <a:cxnSpLocks noChangeShapeType="1"/>
            <a:endCxn id="118" idx="4"/>
          </p:cNvCxnSpPr>
          <p:nvPr/>
        </p:nvCxnSpPr>
        <p:spPr bwMode="auto">
          <a:xfrm rot="5400000" flipH="1" flipV="1">
            <a:off x="3960813" y="4114800"/>
            <a:ext cx="45878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1" name="直接箭头连接符 57">
            <a:extLst>
              <a:ext uri="{FF2B5EF4-FFF2-40B4-BE49-F238E27FC236}">
                <a16:creationId xmlns:a16="http://schemas.microsoft.com/office/drawing/2014/main" id="{81BB34E5-AC5D-4D9B-8B29-227CBFD12320}"/>
              </a:ext>
            </a:extLst>
          </p:cNvPr>
          <p:cNvCxnSpPr>
            <a:cxnSpLocks noChangeShapeType="1"/>
            <a:endCxn id="137" idx="2"/>
          </p:cNvCxnSpPr>
          <p:nvPr/>
        </p:nvCxnSpPr>
        <p:spPr bwMode="auto">
          <a:xfrm>
            <a:off x="3352800" y="4419600"/>
            <a:ext cx="6858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2" name="直接箭头连接符 66">
            <a:extLst>
              <a:ext uri="{FF2B5EF4-FFF2-40B4-BE49-F238E27FC236}">
                <a16:creationId xmlns:a16="http://schemas.microsoft.com/office/drawing/2014/main" id="{3F9104F4-0C48-4C33-A25B-9F1A08FD6103}"/>
              </a:ext>
            </a:extLst>
          </p:cNvPr>
          <p:cNvCxnSpPr>
            <a:cxnSpLocks noChangeShapeType="1"/>
            <a:endCxn id="138" idx="4"/>
          </p:cNvCxnSpPr>
          <p:nvPr/>
        </p:nvCxnSpPr>
        <p:spPr bwMode="auto">
          <a:xfrm rot="5400000" flipH="1" flipV="1">
            <a:off x="3943350" y="1924050"/>
            <a:ext cx="5334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3" name="直接箭头连接符 73">
            <a:extLst>
              <a:ext uri="{FF2B5EF4-FFF2-40B4-BE49-F238E27FC236}">
                <a16:creationId xmlns:a16="http://schemas.microsoft.com/office/drawing/2014/main" id="{220B9CC6-D75C-456D-A493-ABDD2ED18EA9}"/>
              </a:ext>
            </a:extLst>
          </p:cNvPr>
          <p:cNvCxnSpPr>
            <a:cxnSpLocks noChangeShapeType="1"/>
          </p:cNvCxnSpPr>
          <p:nvPr/>
        </p:nvCxnSpPr>
        <p:spPr bwMode="auto">
          <a:xfrm rot="5400000" flipH="1" flipV="1">
            <a:off x="4210050" y="1047750"/>
            <a:ext cx="533400" cy="419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4" name="直接箭头连接符 77">
            <a:extLst>
              <a:ext uri="{FF2B5EF4-FFF2-40B4-BE49-F238E27FC236}">
                <a16:creationId xmlns:a16="http://schemas.microsoft.com/office/drawing/2014/main" id="{D6A9FC06-8262-4863-9726-56826FB97244}"/>
              </a:ext>
            </a:extLst>
          </p:cNvPr>
          <p:cNvCxnSpPr>
            <a:cxnSpLocks noChangeShapeType="1"/>
            <a:stCxn id="138" idx="1"/>
          </p:cNvCxnSpPr>
          <p:nvPr/>
        </p:nvCxnSpPr>
        <p:spPr bwMode="auto">
          <a:xfrm rot="16200000" flipV="1">
            <a:off x="3771900" y="1104900"/>
            <a:ext cx="490538" cy="2619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5" name="直接箭头连接符 80">
            <a:extLst>
              <a:ext uri="{FF2B5EF4-FFF2-40B4-BE49-F238E27FC236}">
                <a16:creationId xmlns:a16="http://schemas.microsoft.com/office/drawing/2014/main" id="{403E359B-8E5D-41BC-993C-ADD2F1A752F7}"/>
              </a:ext>
            </a:extLst>
          </p:cNvPr>
          <p:cNvCxnSpPr>
            <a:cxnSpLocks noChangeShapeType="1"/>
            <a:stCxn id="138" idx="0"/>
          </p:cNvCxnSpPr>
          <p:nvPr/>
        </p:nvCxnSpPr>
        <p:spPr bwMode="auto">
          <a:xfrm rot="5400000" flipH="1" flipV="1">
            <a:off x="3981450" y="1162050"/>
            <a:ext cx="5334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6" name="椭圆 81">
            <a:extLst>
              <a:ext uri="{FF2B5EF4-FFF2-40B4-BE49-F238E27FC236}">
                <a16:creationId xmlns:a16="http://schemas.microsoft.com/office/drawing/2014/main" id="{BED781B1-C456-4EF1-8470-4A56A83E048D}"/>
              </a:ext>
            </a:extLst>
          </p:cNvPr>
          <p:cNvSpPr>
            <a:spLocks noChangeArrowheads="1"/>
          </p:cNvSpPr>
          <p:nvPr/>
        </p:nvSpPr>
        <p:spPr bwMode="auto">
          <a:xfrm>
            <a:off x="4800600" y="34290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47" name="直接箭头连接符 83">
            <a:extLst>
              <a:ext uri="{FF2B5EF4-FFF2-40B4-BE49-F238E27FC236}">
                <a16:creationId xmlns:a16="http://schemas.microsoft.com/office/drawing/2014/main" id="{819A4970-6A8D-40AD-9D6A-40CA15F085B7}"/>
              </a:ext>
            </a:extLst>
          </p:cNvPr>
          <p:cNvCxnSpPr>
            <a:cxnSpLocks noChangeShapeType="1"/>
            <a:stCxn id="117" idx="2"/>
            <a:endCxn id="146" idx="6"/>
          </p:cNvCxnSpPr>
          <p:nvPr/>
        </p:nvCxnSpPr>
        <p:spPr bwMode="auto">
          <a:xfrm rot="10800000" flipV="1">
            <a:off x="5029200" y="3505200"/>
            <a:ext cx="3810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8" name="曲线连接符 86">
            <a:extLst>
              <a:ext uri="{FF2B5EF4-FFF2-40B4-BE49-F238E27FC236}">
                <a16:creationId xmlns:a16="http://schemas.microsoft.com/office/drawing/2014/main" id="{AA261ED8-C762-4ABA-A4EC-6A6CBF541612}"/>
              </a:ext>
            </a:extLst>
          </p:cNvPr>
          <p:cNvCxnSpPr>
            <a:cxnSpLocks noChangeShapeType="1"/>
            <a:stCxn id="118" idx="7"/>
            <a:endCxn id="146" idx="0"/>
          </p:cNvCxnSpPr>
          <p:nvPr/>
        </p:nvCxnSpPr>
        <p:spPr bwMode="auto">
          <a:xfrm rot="16200000" flipH="1">
            <a:off x="4629150" y="3143250"/>
            <a:ext cx="63500" cy="508000"/>
          </a:xfrm>
          <a:prstGeom prst="curvedConnector3">
            <a:avLst>
              <a:gd name="adj1" fmla="val -503556"/>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9" name="曲线连接符 112">
            <a:extLst>
              <a:ext uri="{FF2B5EF4-FFF2-40B4-BE49-F238E27FC236}">
                <a16:creationId xmlns:a16="http://schemas.microsoft.com/office/drawing/2014/main" id="{2CF79145-424A-42DB-9367-F9ACB0C50C13}"/>
              </a:ext>
            </a:extLst>
          </p:cNvPr>
          <p:cNvCxnSpPr>
            <a:cxnSpLocks noChangeShapeType="1"/>
            <a:stCxn id="146" idx="4"/>
            <a:endCxn id="118" idx="5"/>
          </p:cNvCxnSpPr>
          <p:nvPr/>
        </p:nvCxnSpPr>
        <p:spPr bwMode="auto">
          <a:xfrm rot="5400000">
            <a:off x="4591050" y="3473450"/>
            <a:ext cx="139700" cy="508000"/>
          </a:xfrm>
          <a:prstGeom prst="curvedConnector3">
            <a:avLst>
              <a:gd name="adj1" fmla="val 328153"/>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0" name="直接箭头连接符 120">
            <a:extLst>
              <a:ext uri="{FF2B5EF4-FFF2-40B4-BE49-F238E27FC236}">
                <a16:creationId xmlns:a16="http://schemas.microsoft.com/office/drawing/2014/main" id="{9BF42A0F-0BA4-4C8D-826F-02F16726C1E2}"/>
              </a:ext>
            </a:extLst>
          </p:cNvPr>
          <p:cNvCxnSpPr>
            <a:cxnSpLocks noChangeShapeType="1"/>
            <a:stCxn id="113" idx="6"/>
            <a:endCxn id="138" idx="2"/>
          </p:cNvCxnSpPr>
          <p:nvPr/>
        </p:nvCxnSpPr>
        <p:spPr bwMode="auto">
          <a:xfrm flipV="1">
            <a:off x="3352800" y="1562100"/>
            <a:ext cx="7620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51" name="TextBox 133">
            <a:extLst>
              <a:ext uri="{FF2B5EF4-FFF2-40B4-BE49-F238E27FC236}">
                <a16:creationId xmlns:a16="http://schemas.microsoft.com/office/drawing/2014/main" id="{9B1FF8F6-2F85-43AB-BF54-8212EA5BFE3D}"/>
              </a:ext>
            </a:extLst>
          </p:cNvPr>
          <p:cNvSpPr txBox="1">
            <a:spLocks noChangeArrowheads="1"/>
          </p:cNvSpPr>
          <p:nvPr/>
        </p:nvSpPr>
        <p:spPr bwMode="auto">
          <a:xfrm>
            <a:off x="2819400" y="4648200"/>
            <a:ext cx="1211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 gate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 name="TextBox 134">
            <a:extLst>
              <a:ext uri="{FF2B5EF4-FFF2-40B4-BE49-F238E27FC236}">
                <a16:creationId xmlns:a16="http://schemas.microsoft.com/office/drawing/2014/main" id="{86662878-7068-4A79-B5EC-0404A373F4A1}"/>
              </a:ext>
            </a:extLst>
          </p:cNvPr>
          <p:cNvSpPr txBox="1">
            <a:spLocks noChangeArrowheads="1"/>
          </p:cNvSpPr>
          <p:nvPr/>
        </p:nvSpPr>
        <p:spPr bwMode="auto">
          <a:xfrm>
            <a:off x="2514600" y="914400"/>
            <a:ext cx="139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Output gate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 name="TextBox 135">
            <a:extLst>
              <a:ext uri="{FF2B5EF4-FFF2-40B4-BE49-F238E27FC236}">
                <a16:creationId xmlns:a16="http://schemas.microsoft.com/office/drawing/2014/main" id="{3DDF2BCB-011D-4534-A407-595B46518DF0}"/>
              </a:ext>
            </a:extLst>
          </p:cNvPr>
          <p:cNvSpPr txBox="1">
            <a:spLocks noChangeArrowheads="1"/>
          </p:cNvSpPr>
          <p:nvPr/>
        </p:nvSpPr>
        <p:spPr bwMode="auto">
          <a:xfrm>
            <a:off x="5638800" y="39624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Forget gate </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 name="TextBox 136">
            <a:extLst>
              <a:ext uri="{FF2B5EF4-FFF2-40B4-BE49-F238E27FC236}">
                <a16:creationId xmlns:a16="http://schemas.microsoft.com/office/drawing/2014/main" id="{A48DBF3B-968A-4CF3-B9B0-386A421980E2}"/>
              </a:ext>
            </a:extLst>
          </p:cNvPr>
          <p:cNvSpPr txBox="1">
            <a:spLocks noChangeArrowheads="1"/>
          </p:cNvSpPr>
          <p:nvPr/>
        </p:nvSpPr>
        <p:spPr bwMode="auto">
          <a:xfrm>
            <a:off x="4191000" y="5334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5" name="TextBox 139">
            <a:extLst>
              <a:ext uri="{FF2B5EF4-FFF2-40B4-BE49-F238E27FC236}">
                <a16:creationId xmlns:a16="http://schemas.microsoft.com/office/drawing/2014/main" id="{8676F552-0D0E-47FC-934A-89337BD59869}"/>
              </a:ext>
            </a:extLst>
          </p:cNvPr>
          <p:cNvSpPr txBox="1">
            <a:spLocks noChangeArrowheads="1"/>
          </p:cNvSpPr>
          <p:nvPr/>
        </p:nvSpPr>
        <p:spPr bwMode="auto">
          <a:xfrm>
            <a:off x="4191000" y="24384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56" name="Picture 9">
            <a:extLst>
              <a:ext uri="{FF2B5EF4-FFF2-40B4-BE49-F238E27FC236}">
                <a16:creationId xmlns:a16="http://schemas.microsoft.com/office/drawing/2014/main" id="{15C5B094-7519-4E7F-81E9-22E9FF3585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0" y="15240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9">
            <a:extLst>
              <a:ext uri="{FF2B5EF4-FFF2-40B4-BE49-F238E27FC236}">
                <a16:creationId xmlns:a16="http://schemas.microsoft.com/office/drawing/2014/main" id="{AD28B902-0EEF-40A5-84D1-B2F5881E0C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0" y="42672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9">
            <a:extLst>
              <a:ext uri="{FF2B5EF4-FFF2-40B4-BE49-F238E27FC236}">
                <a16:creationId xmlns:a16="http://schemas.microsoft.com/office/drawing/2014/main" id="{53425F6A-D1DE-44A6-AAEB-354D95C186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34290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矩形 158">
            <a:extLst>
              <a:ext uri="{FF2B5EF4-FFF2-40B4-BE49-F238E27FC236}">
                <a16:creationId xmlns:a16="http://schemas.microsoft.com/office/drawing/2014/main" id="{40B942F1-6A39-4B43-AB9F-0A579D34F78B}"/>
              </a:ext>
            </a:extLst>
          </p:cNvPr>
          <p:cNvSpPr>
            <a:spLocks noChangeArrowheads="1"/>
          </p:cNvSpPr>
          <p:nvPr/>
        </p:nvSpPr>
        <p:spPr bwMode="auto">
          <a:xfrm>
            <a:off x="5029200" y="1219200"/>
            <a:ext cx="3505200" cy="4648200"/>
          </a:xfrm>
          <a:prstGeom prst="rect">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Improved: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1.Forget gate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 Activation function : logistic sigmoid or tanh.</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 Replace CEC weight 1.0 by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multiplicative forget gate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activation . </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0" name="Text 167">
            <a:extLst>
              <a:ext uri="{FF2B5EF4-FFF2-40B4-BE49-F238E27FC236}">
                <a16:creationId xmlns:a16="http://schemas.microsoft.com/office/drawing/2014/main" id="{89D15A93-3147-441A-A042-C475FCA39B57}"/>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Background — LSTM</a:t>
            </a:r>
            <a:endParaRPr lang="en-US" sz="2736" b="1" dirty="0">
              <a:solidFill>
                <a:schemeClr val="bg1"/>
              </a:solidFill>
              <a:latin typeface="Arial"/>
            </a:endParaRPr>
          </a:p>
        </p:txBody>
      </p:sp>
      <p:sp>
        <p:nvSpPr>
          <p:cNvPr id="54" name="灯片编号占位符 1">
            <a:extLst>
              <a:ext uri="{FF2B5EF4-FFF2-40B4-BE49-F238E27FC236}">
                <a16:creationId xmlns:a16="http://schemas.microsoft.com/office/drawing/2014/main" id="{E864BFDD-CABC-4880-8D5F-AABEFE51CDE6}"/>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5</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57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1666 0 " pathEditMode="relative" ptsTypes="AA">
                                      <p:cBhvr>
                                        <p:cTn id="6" dur="2000" fill="hold"/>
                                        <p:tgtEl>
                                          <p:spTgt spid="11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1666 0 " pathEditMode="relative" ptsTypes="AA">
                                      <p:cBhvr>
                                        <p:cTn id="8" dur="2000" fill="hold"/>
                                        <p:tgtEl>
                                          <p:spTgt spid="11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1666 0 " pathEditMode="relative" ptsTypes="AA">
                                      <p:cBhvr>
                                        <p:cTn id="10" dur="2000" fill="hold"/>
                                        <p:tgtEl>
                                          <p:spTgt spid="11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21666 0 " pathEditMode="relative" ptsTypes="AA">
                                      <p:cBhvr>
                                        <p:cTn id="12" dur="2000" fill="hold"/>
                                        <p:tgtEl>
                                          <p:spTgt spid="11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21666 0 " pathEditMode="relative" ptsTypes="AA">
                                      <p:cBhvr>
                                        <p:cTn id="14" dur="2000" fill="hold"/>
                                        <p:tgtEl>
                                          <p:spTgt spid="1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21666 0 " pathEditMode="relative" ptsTypes="AA">
                                      <p:cBhvr>
                                        <p:cTn id="16" dur="2000" fill="hold"/>
                                        <p:tgtEl>
                                          <p:spTgt spid="1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21666 0 " pathEditMode="relative" ptsTypes="AA">
                                      <p:cBhvr>
                                        <p:cTn id="18" dur="2000" fill="hold"/>
                                        <p:tgtEl>
                                          <p:spTgt spid="118"/>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21666 0 " pathEditMode="relative" ptsTypes="AA">
                                      <p:cBhvr>
                                        <p:cTn id="20" dur="2000" fill="hold"/>
                                        <p:tgtEl>
                                          <p:spTgt spid="1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21666 0 " pathEditMode="relative" ptsTypes="AA">
                                      <p:cBhvr>
                                        <p:cTn id="22" dur="2000" fill="hold"/>
                                        <p:tgtEl>
                                          <p:spTgt spid="120"/>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21666 0 " pathEditMode="relative" ptsTypes="AA">
                                      <p:cBhvr>
                                        <p:cTn id="24" dur="2000" fill="hold"/>
                                        <p:tgtEl>
                                          <p:spTgt spid="121"/>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21666 0 " pathEditMode="relative" ptsTypes="AA">
                                      <p:cBhvr>
                                        <p:cTn id="26" dur="2000" fill="hold"/>
                                        <p:tgtEl>
                                          <p:spTgt spid="1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21666 0 " pathEditMode="relative" ptsTypes="AA">
                                      <p:cBhvr>
                                        <p:cTn id="28" dur="2000" fill="hold"/>
                                        <p:tgtEl>
                                          <p:spTgt spid="123"/>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21666 0 " pathEditMode="relative" ptsTypes="AA">
                                      <p:cBhvr>
                                        <p:cTn id="30" dur="2000" fill="hold"/>
                                        <p:tgtEl>
                                          <p:spTgt spid="124"/>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21666 0 " pathEditMode="relative" ptsTypes="AA">
                                      <p:cBhvr>
                                        <p:cTn id="32" dur="2000" fill="hold"/>
                                        <p:tgtEl>
                                          <p:spTgt spid="125"/>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21666 0 " pathEditMode="relative" ptsTypes="AA">
                                      <p:cBhvr>
                                        <p:cTn id="34" dur="2000" fill="hold"/>
                                        <p:tgtEl>
                                          <p:spTgt spid="126"/>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21666 0 " pathEditMode="relative" ptsTypes="AA">
                                      <p:cBhvr>
                                        <p:cTn id="36" dur="2000" fill="hold"/>
                                        <p:tgtEl>
                                          <p:spTgt spid="127"/>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21666 0 " pathEditMode="relative" ptsTypes="AA">
                                      <p:cBhvr>
                                        <p:cTn id="38" dur="2000" fill="hold"/>
                                        <p:tgtEl>
                                          <p:spTgt spid="128"/>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21666 0 " pathEditMode="relative" ptsTypes="AA">
                                      <p:cBhvr>
                                        <p:cTn id="40" dur="2000" fill="hold"/>
                                        <p:tgtEl>
                                          <p:spTgt spid="129"/>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21666 0 " pathEditMode="relative" ptsTypes="AA">
                                      <p:cBhvr>
                                        <p:cTn id="42" dur="2000" fill="hold"/>
                                        <p:tgtEl>
                                          <p:spTgt spid="130"/>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21666 0 " pathEditMode="relative" ptsTypes="AA">
                                      <p:cBhvr>
                                        <p:cTn id="44" dur="2000" fill="hold"/>
                                        <p:tgtEl>
                                          <p:spTgt spid="131"/>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21666 0 " pathEditMode="relative" ptsTypes="AA">
                                      <p:cBhvr>
                                        <p:cTn id="46" dur="2000" fill="hold"/>
                                        <p:tgtEl>
                                          <p:spTgt spid="132"/>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21666 0 " pathEditMode="relative" ptsTypes="AA">
                                      <p:cBhvr>
                                        <p:cTn id="48" dur="2000" fill="hold"/>
                                        <p:tgtEl>
                                          <p:spTgt spid="133"/>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21666 0 " pathEditMode="relative" ptsTypes="AA">
                                      <p:cBhvr>
                                        <p:cTn id="50" dur="2000" fill="hold"/>
                                        <p:tgtEl>
                                          <p:spTgt spid="134"/>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21666 0 " pathEditMode="relative" ptsTypes="AA">
                                      <p:cBhvr>
                                        <p:cTn id="52" dur="2000" fill="hold"/>
                                        <p:tgtEl>
                                          <p:spTgt spid="135"/>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21666 0 " pathEditMode="relative" ptsTypes="AA">
                                      <p:cBhvr>
                                        <p:cTn id="54" dur="2000" fill="hold"/>
                                        <p:tgtEl>
                                          <p:spTgt spid="136"/>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21666 0 " pathEditMode="relative" ptsTypes="AA">
                                      <p:cBhvr>
                                        <p:cTn id="56" dur="2000" fill="hold"/>
                                        <p:tgtEl>
                                          <p:spTgt spid="137"/>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21666 0 " pathEditMode="relative" ptsTypes="AA">
                                      <p:cBhvr>
                                        <p:cTn id="58" dur="2000" fill="hold"/>
                                        <p:tgtEl>
                                          <p:spTgt spid="138"/>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21666 0 " pathEditMode="relative" ptsTypes="AA">
                                      <p:cBhvr>
                                        <p:cTn id="60" dur="2000" fill="hold"/>
                                        <p:tgtEl>
                                          <p:spTgt spid="139"/>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21666 0 " pathEditMode="relative" ptsTypes="AA">
                                      <p:cBhvr>
                                        <p:cTn id="62" dur="2000" fill="hold"/>
                                        <p:tgtEl>
                                          <p:spTgt spid="140"/>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21666 0 " pathEditMode="relative" ptsTypes="AA">
                                      <p:cBhvr>
                                        <p:cTn id="64" dur="2000" fill="hold"/>
                                        <p:tgtEl>
                                          <p:spTgt spid="141"/>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21666 0 " pathEditMode="relative" ptsTypes="AA">
                                      <p:cBhvr>
                                        <p:cTn id="66" dur="2000" fill="hold"/>
                                        <p:tgtEl>
                                          <p:spTgt spid="142"/>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21666 0 " pathEditMode="relative" ptsTypes="AA">
                                      <p:cBhvr>
                                        <p:cTn id="68" dur="2000" fill="hold"/>
                                        <p:tgtEl>
                                          <p:spTgt spid="143"/>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21666 0 " pathEditMode="relative" ptsTypes="AA">
                                      <p:cBhvr>
                                        <p:cTn id="70" dur="2000" fill="hold"/>
                                        <p:tgtEl>
                                          <p:spTgt spid="144"/>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0 0 L -0.21666 0 " pathEditMode="relative" ptsTypes="AA">
                                      <p:cBhvr>
                                        <p:cTn id="72" dur="2000" fill="hold"/>
                                        <p:tgtEl>
                                          <p:spTgt spid="145"/>
                                        </p:tgtEl>
                                        <p:attrNameLst>
                                          <p:attrName>ppt_x</p:attrName>
                                          <p:attrName>ppt_y</p:attrName>
                                        </p:attrNameLst>
                                      </p:cBhvr>
                                    </p:animMotion>
                                  </p:childTnLst>
                                </p:cTn>
                              </p:par>
                              <p:par>
                                <p:cTn id="73" presetID="0" presetClass="path" presetSubtype="0" accel="50000" decel="50000" fill="hold" grpId="0" nodeType="withEffect">
                                  <p:stCondLst>
                                    <p:cond delay="0"/>
                                  </p:stCondLst>
                                  <p:childTnLst>
                                    <p:animMotion origin="layout" path="M 0 0 L -0.21666 0 " pathEditMode="relative" ptsTypes="AA">
                                      <p:cBhvr>
                                        <p:cTn id="74" dur="2000" fill="hold"/>
                                        <p:tgtEl>
                                          <p:spTgt spid="146"/>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 0 L -0.21666 0 " pathEditMode="relative" ptsTypes="AA">
                                      <p:cBhvr>
                                        <p:cTn id="76" dur="2000" fill="hold"/>
                                        <p:tgtEl>
                                          <p:spTgt spid="147"/>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 0 L -0.21666 0 " pathEditMode="relative" ptsTypes="AA">
                                      <p:cBhvr>
                                        <p:cTn id="78" dur="2000" fill="hold"/>
                                        <p:tgtEl>
                                          <p:spTgt spid="148"/>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 0 L -0.21666 0 " pathEditMode="relative" ptsTypes="AA">
                                      <p:cBhvr>
                                        <p:cTn id="80" dur="2000" fill="hold"/>
                                        <p:tgtEl>
                                          <p:spTgt spid="149"/>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0 0 L -0.21666 0 " pathEditMode="relative" ptsTypes="AA">
                                      <p:cBhvr>
                                        <p:cTn id="82" dur="2000" fill="hold"/>
                                        <p:tgtEl>
                                          <p:spTgt spid="150"/>
                                        </p:tgtEl>
                                        <p:attrNameLst>
                                          <p:attrName>ppt_x</p:attrName>
                                          <p:attrName>ppt_y</p:attrName>
                                        </p:attrNameLst>
                                      </p:cBhvr>
                                    </p:animMotion>
                                  </p:childTnLst>
                                </p:cTn>
                              </p:par>
                              <p:par>
                                <p:cTn id="83" presetID="0" presetClass="path" presetSubtype="0" accel="50000" decel="50000" fill="hold" grpId="0" nodeType="withEffect">
                                  <p:stCondLst>
                                    <p:cond delay="0"/>
                                  </p:stCondLst>
                                  <p:childTnLst>
                                    <p:animMotion origin="layout" path="M 0 0 L -0.21666 0 " pathEditMode="relative" ptsTypes="AA">
                                      <p:cBhvr>
                                        <p:cTn id="84" dur="2000" fill="hold"/>
                                        <p:tgtEl>
                                          <p:spTgt spid="151"/>
                                        </p:tgtEl>
                                        <p:attrNameLst>
                                          <p:attrName>ppt_x</p:attrName>
                                          <p:attrName>ppt_y</p:attrName>
                                        </p:attrNameLst>
                                      </p:cBhvr>
                                    </p:animMotion>
                                  </p:childTnLst>
                                </p:cTn>
                              </p:par>
                              <p:par>
                                <p:cTn id="85" presetID="0" presetClass="path" presetSubtype="0" accel="50000" decel="50000" fill="hold" grpId="0" nodeType="withEffect">
                                  <p:stCondLst>
                                    <p:cond delay="0"/>
                                  </p:stCondLst>
                                  <p:childTnLst>
                                    <p:animMotion origin="layout" path="M 0 0 L -0.21666 0 " pathEditMode="relative" ptsTypes="AA">
                                      <p:cBhvr>
                                        <p:cTn id="86" dur="2000" fill="hold"/>
                                        <p:tgtEl>
                                          <p:spTgt spid="152"/>
                                        </p:tgtEl>
                                        <p:attrNameLst>
                                          <p:attrName>ppt_x</p:attrName>
                                          <p:attrName>ppt_y</p:attrName>
                                        </p:attrNameLst>
                                      </p:cBhvr>
                                    </p:animMotion>
                                  </p:childTnLst>
                                </p:cTn>
                              </p:par>
                              <p:par>
                                <p:cTn id="87" presetID="0" presetClass="path" presetSubtype="0" accel="50000" decel="50000" fill="hold" grpId="0" nodeType="withEffect">
                                  <p:stCondLst>
                                    <p:cond delay="0"/>
                                  </p:stCondLst>
                                  <p:childTnLst>
                                    <p:animMotion origin="layout" path="M 0 0 L -0.21666 0 " pathEditMode="relative" ptsTypes="AA">
                                      <p:cBhvr>
                                        <p:cTn id="88" dur="2000" fill="hold"/>
                                        <p:tgtEl>
                                          <p:spTgt spid="153"/>
                                        </p:tgtEl>
                                        <p:attrNameLst>
                                          <p:attrName>ppt_x</p:attrName>
                                          <p:attrName>ppt_y</p:attrName>
                                        </p:attrNameLst>
                                      </p:cBhvr>
                                    </p:animMotion>
                                  </p:childTnLst>
                                </p:cTn>
                              </p:par>
                              <p:par>
                                <p:cTn id="89" presetID="0" presetClass="path" presetSubtype="0" accel="50000" decel="50000" fill="hold" grpId="0" nodeType="withEffect">
                                  <p:stCondLst>
                                    <p:cond delay="0"/>
                                  </p:stCondLst>
                                  <p:childTnLst>
                                    <p:animMotion origin="layout" path="M 0 0 L -0.21666 0 " pathEditMode="relative" ptsTypes="AA">
                                      <p:cBhvr>
                                        <p:cTn id="90" dur="2000" fill="hold"/>
                                        <p:tgtEl>
                                          <p:spTgt spid="154"/>
                                        </p:tgtEl>
                                        <p:attrNameLst>
                                          <p:attrName>ppt_x</p:attrName>
                                          <p:attrName>ppt_y</p:attrName>
                                        </p:attrNameLst>
                                      </p:cBhvr>
                                    </p:animMotion>
                                  </p:childTnLst>
                                </p:cTn>
                              </p:par>
                              <p:par>
                                <p:cTn id="91" presetID="0" presetClass="path" presetSubtype="0" accel="50000" decel="50000" fill="hold" grpId="0" nodeType="withEffect">
                                  <p:stCondLst>
                                    <p:cond delay="0"/>
                                  </p:stCondLst>
                                  <p:childTnLst>
                                    <p:animMotion origin="layout" path="M 0 0 L -0.21666 0 " pathEditMode="relative" ptsTypes="AA">
                                      <p:cBhvr>
                                        <p:cTn id="92" dur="2000" fill="hold"/>
                                        <p:tgtEl>
                                          <p:spTgt spid="155"/>
                                        </p:tgtEl>
                                        <p:attrNameLst>
                                          <p:attrName>ppt_x</p:attrName>
                                          <p:attrName>ppt_y</p:attrName>
                                        </p:attrNameLst>
                                      </p:cBhvr>
                                    </p:animMotion>
                                  </p:childTnLst>
                                </p:cTn>
                              </p:par>
                              <p:par>
                                <p:cTn id="93" presetID="0" presetClass="path" presetSubtype="0" accel="50000" decel="50000" fill="hold" nodeType="withEffect">
                                  <p:stCondLst>
                                    <p:cond delay="0"/>
                                  </p:stCondLst>
                                  <p:childTnLst>
                                    <p:animMotion origin="layout" path="M 0 0 L -0.21666 0 " pathEditMode="relative" ptsTypes="AA">
                                      <p:cBhvr>
                                        <p:cTn id="94" dur="2000" fill="hold"/>
                                        <p:tgtEl>
                                          <p:spTgt spid="156"/>
                                        </p:tgtEl>
                                        <p:attrNameLst>
                                          <p:attrName>ppt_x</p:attrName>
                                          <p:attrName>ppt_y</p:attrName>
                                        </p:attrNameLst>
                                      </p:cBhvr>
                                    </p:animMotion>
                                  </p:childTnLst>
                                </p:cTn>
                              </p:par>
                              <p:par>
                                <p:cTn id="95" presetID="0" presetClass="path" presetSubtype="0" accel="50000" decel="50000" fill="hold" nodeType="withEffect">
                                  <p:stCondLst>
                                    <p:cond delay="0"/>
                                  </p:stCondLst>
                                  <p:childTnLst>
                                    <p:animMotion origin="layout" path="M 0 0 L -0.21666 0 " pathEditMode="relative" ptsTypes="AA">
                                      <p:cBhvr>
                                        <p:cTn id="96" dur="2000" fill="hold"/>
                                        <p:tgtEl>
                                          <p:spTgt spid="157"/>
                                        </p:tgtEl>
                                        <p:attrNameLst>
                                          <p:attrName>ppt_x</p:attrName>
                                          <p:attrName>ppt_y</p:attrName>
                                        </p:attrNameLst>
                                      </p:cBhvr>
                                    </p:animMotion>
                                  </p:childTnLst>
                                </p:cTn>
                              </p:par>
                              <p:par>
                                <p:cTn id="97" presetID="0" presetClass="path" presetSubtype="0" accel="50000" decel="50000" fill="hold" nodeType="withEffect">
                                  <p:stCondLst>
                                    <p:cond delay="0"/>
                                  </p:stCondLst>
                                  <p:childTnLst>
                                    <p:animMotion origin="layout" path="M 0 0 L -0.21666 0 " pathEditMode="relative" ptsTypes="AA">
                                      <p:cBhvr>
                                        <p:cTn id="98" dur="2000" fill="hold"/>
                                        <p:tgtEl>
                                          <p:spTgt spid="158"/>
                                        </p:tgtEl>
                                        <p:attrNameLst>
                                          <p:attrName>ppt_x</p:attrName>
                                          <p:attrName>ppt_y</p:attrName>
                                        </p:attrNameLst>
                                      </p:cBhvr>
                                    </p:animMotion>
                                  </p:childTnLst>
                                </p:cTn>
                              </p:par>
                            </p:childTnLst>
                          </p:cTn>
                        </p:par>
                      </p:childTnLst>
                    </p:cTn>
                  </p:par>
                  <p:par>
                    <p:cTn id="99" fill="hold">
                      <p:stCondLst>
                        <p:cond delay="indefinite"/>
                      </p:stCondLst>
                      <p:childTnLst>
                        <p:par>
                          <p:cTn id="100" fill="hold">
                            <p:stCondLst>
                              <p:cond delay="0"/>
                            </p:stCondLst>
                            <p:childTnLst>
                              <p:par>
                                <p:cTn id="101" presetID="47" presetClass="entr" presetSubtype="0" fill="hold" grpId="0" nodeType="click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fade">
                                      <p:cBhvr>
                                        <p:cTn id="103" dur="1000"/>
                                        <p:tgtEl>
                                          <p:spTgt spid="159"/>
                                        </p:tgtEl>
                                      </p:cBhvr>
                                    </p:animEffect>
                                    <p:anim calcmode="lin" valueType="num">
                                      <p:cBhvr>
                                        <p:cTn id="104" dur="1000" fill="hold"/>
                                        <p:tgtEl>
                                          <p:spTgt spid="159"/>
                                        </p:tgtEl>
                                        <p:attrNameLst>
                                          <p:attrName>ppt_x</p:attrName>
                                        </p:attrNameLst>
                                      </p:cBhvr>
                                      <p:tavLst>
                                        <p:tav tm="0">
                                          <p:val>
                                            <p:strVal val="#ppt_x"/>
                                          </p:val>
                                        </p:tav>
                                        <p:tav tm="100000">
                                          <p:val>
                                            <p:strVal val="#ppt_x"/>
                                          </p:val>
                                        </p:tav>
                                      </p:tavLst>
                                    </p:anim>
                                    <p:anim calcmode="lin" valueType="num">
                                      <p:cBhvr>
                                        <p:cTn id="105"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6" grpId="0" animBg="1"/>
      <p:bldP spid="117" grpId="0" animBg="1"/>
      <p:bldP spid="118" grpId="0" animBg="1"/>
      <p:bldP spid="137" grpId="0" animBg="1"/>
      <p:bldP spid="138" grpId="0" animBg="1"/>
      <p:bldP spid="146" grpId="0" animBg="1"/>
      <p:bldP spid="151" grpId="0"/>
      <p:bldP spid="152" grpId="0"/>
      <p:bldP spid="153" grpId="0"/>
      <p:bldP spid="154" grpId="0"/>
      <p:bldP spid="155" grpId="0"/>
      <p:bldP spid="1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309E1C0-6E7E-4B5E-A8DE-B32A4E0057D9}"/>
              </a:ext>
            </a:extLst>
          </p:cNvPr>
          <p:cNvSpPr>
            <a:spLocks noChangeArrowheads="1"/>
          </p:cNvSpPr>
          <p:nvPr/>
        </p:nvSpPr>
        <p:spPr bwMode="auto">
          <a:xfrm>
            <a:off x="0" y="1249363"/>
            <a:ext cx="9144000" cy="0"/>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14DBFEC9-D859-489B-BF81-50BF4E6DF4D5}"/>
              </a:ext>
            </a:extLst>
          </p:cNvPr>
          <p:cNvSpPr>
            <a:spLocks noChangeArrowheads="1"/>
          </p:cNvSpPr>
          <p:nvPr/>
        </p:nvSpPr>
        <p:spPr bwMode="auto">
          <a:xfrm>
            <a:off x="1676400" y="1295400"/>
            <a:ext cx="3276600" cy="4419600"/>
          </a:xfrm>
          <a:prstGeom prst="rect">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椭圆 6">
            <a:extLst>
              <a:ext uri="{FF2B5EF4-FFF2-40B4-BE49-F238E27FC236}">
                <a16:creationId xmlns:a16="http://schemas.microsoft.com/office/drawing/2014/main" id="{11CD3CBD-B02B-4630-8C33-B608E0DDEE1A}"/>
              </a:ext>
            </a:extLst>
          </p:cNvPr>
          <p:cNvSpPr>
            <a:spLocks noChangeArrowheads="1"/>
          </p:cNvSpPr>
          <p:nvPr/>
        </p:nvSpPr>
        <p:spPr bwMode="auto">
          <a:xfrm>
            <a:off x="1676400" y="1295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7">
            <a:extLst>
              <a:ext uri="{FF2B5EF4-FFF2-40B4-BE49-F238E27FC236}">
                <a16:creationId xmlns:a16="http://schemas.microsoft.com/office/drawing/2014/main" id="{162AA20C-6BF3-456C-AF6B-1779894429FD}"/>
              </a:ext>
            </a:extLst>
          </p:cNvPr>
          <p:cNvSpPr>
            <a:spLocks noChangeArrowheads="1"/>
          </p:cNvSpPr>
          <p:nvPr/>
        </p:nvSpPr>
        <p:spPr bwMode="auto">
          <a:xfrm>
            <a:off x="2819400" y="22098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B865B8DB-1302-421D-B4F8-F650065A9CE3}"/>
              </a:ext>
            </a:extLst>
          </p:cNvPr>
          <p:cNvSpPr>
            <a:spLocks noChangeArrowheads="1"/>
          </p:cNvSpPr>
          <p:nvPr/>
        </p:nvSpPr>
        <p:spPr bwMode="auto">
          <a:xfrm>
            <a:off x="1676400" y="40386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9">
            <a:extLst>
              <a:ext uri="{FF2B5EF4-FFF2-40B4-BE49-F238E27FC236}">
                <a16:creationId xmlns:a16="http://schemas.microsoft.com/office/drawing/2014/main" id="{DB152884-D5A8-411D-AB49-1CBDAA2682EA}"/>
              </a:ext>
            </a:extLst>
          </p:cNvPr>
          <p:cNvSpPr>
            <a:spLocks noChangeArrowheads="1"/>
          </p:cNvSpPr>
          <p:nvPr/>
        </p:nvSpPr>
        <p:spPr bwMode="auto">
          <a:xfrm>
            <a:off x="2819400" y="5105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10">
            <a:extLst>
              <a:ext uri="{FF2B5EF4-FFF2-40B4-BE49-F238E27FC236}">
                <a16:creationId xmlns:a16="http://schemas.microsoft.com/office/drawing/2014/main" id="{795F03AF-E96D-416A-A9DC-26007D9F157D}"/>
              </a:ext>
            </a:extLst>
          </p:cNvPr>
          <p:cNvSpPr>
            <a:spLocks noChangeArrowheads="1"/>
          </p:cNvSpPr>
          <p:nvPr/>
        </p:nvSpPr>
        <p:spPr bwMode="auto">
          <a:xfrm>
            <a:off x="4343400" y="3200400"/>
            <a:ext cx="609600" cy="6096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11">
            <a:extLst>
              <a:ext uri="{FF2B5EF4-FFF2-40B4-BE49-F238E27FC236}">
                <a16:creationId xmlns:a16="http://schemas.microsoft.com/office/drawing/2014/main" id="{BEEEE28B-F7BD-44A8-9582-28EAC440DA86}"/>
              </a:ext>
            </a:extLst>
          </p:cNvPr>
          <p:cNvSpPr>
            <a:spLocks noChangeArrowheads="1"/>
          </p:cNvSpPr>
          <p:nvPr/>
        </p:nvSpPr>
        <p:spPr bwMode="auto">
          <a:xfrm>
            <a:off x="2819400" y="3276600"/>
            <a:ext cx="609600" cy="609600"/>
          </a:xfrm>
          <a:prstGeom prst="ellipse">
            <a:avLst/>
          </a:prstGeom>
          <a:solidFill>
            <a:srgbClr val="FFC000"/>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Cell</a:t>
            </a:r>
            <a:endParaRPr kumimoji="0" lang="zh-CN" altLang="en-US"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3" name="曲线连接符 33">
            <a:extLst>
              <a:ext uri="{FF2B5EF4-FFF2-40B4-BE49-F238E27FC236}">
                <a16:creationId xmlns:a16="http://schemas.microsoft.com/office/drawing/2014/main" id="{1EF84431-95B1-444F-A0FA-AACEC8B5A3D2}"/>
              </a:ext>
            </a:extLst>
          </p:cNvPr>
          <p:cNvCxnSpPr>
            <a:cxnSpLocks noChangeShapeType="1"/>
          </p:cNvCxnSpPr>
          <p:nvPr/>
        </p:nvCxnSpPr>
        <p:spPr bwMode="auto">
          <a:xfrm flipV="1">
            <a:off x="1752600" y="1447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 name="曲线连接符 33">
            <a:extLst>
              <a:ext uri="{FF2B5EF4-FFF2-40B4-BE49-F238E27FC236}">
                <a16:creationId xmlns:a16="http://schemas.microsoft.com/office/drawing/2014/main" id="{2E394C44-59D7-4EB1-B1B9-00D19E1201F8}"/>
              </a:ext>
            </a:extLst>
          </p:cNvPr>
          <p:cNvCxnSpPr>
            <a:cxnSpLocks noChangeShapeType="1"/>
          </p:cNvCxnSpPr>
          <p:nvPr/>
        </p:nvCxnSpPr>
        <p:spPr bwMode="auto">
          <a:xfrm flipV="1">
            <a:off x="2971800" y="23622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 name="曲线连接符 33">
            <a:extLst>
              <a:ext uri="{FF2B5EF4-FFF2-40B4-BE49-F238E27FC236}">
                <a16:creationId xmlns:a16="http://schemas.microsoft.com/office/drawing/2014/main" id="{4E063322-2D56-4261-BE4D-7CD88AD1173A}"/>
              </a:ext>
            </a:extLst>
          </p:cNvPr>
          <p:cNvCxnSpPr>
            <a:cxnSpLocks noChangeShapeType="1"/>
          </p:cNvCxnSpPr>
          <p:nvPr/>
        </p:nvCxnSpPr>
        <p:spPr bwMode="auto">
          <a:xfrm flipV="1">
            <a:off x="1752600" y="41910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 name="曲线连接符 33">
            <a:extLst>
              <a:ext uri="{FF2B5EF4-FFF2-40B4-BE49-F238E27FC236}">
                <a16:creationId xmlns:a16="http://schemas.microsoft.com/office/drawing/2014/main" id="{027AD93E-84E0-46C4-95A9-2B4DF0EA52E8}"/>
              </a:ext>
            </a:extLst>
          </p:cNvPr>
          <p:cNvCxnSpPr>
            <a:cxnSpLocks noChangeShapeType="1"/>
          </p:cNvCxnSpPr>
          <p:nvPr/>
        </p:nvCxnSpPr>
        <p:spPr bwMode="auto">
          <a:xfrm flipV="1">
            <a:off x="2895600" y="5257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 name="曲线连接符 33">
            <a:extLst>
              <a:ext uri="{FF2B5EF4-FFF2-40B4-BE49-F238E27FC236}">
                <a16:creationId xmlns:a16="http://schemas.microsoft.com/office/drawing/2014/main" id="{133E05B3-0C0A-44FD-80C9-6E36172EEB31}"/>
              </a:ext>
            </a:extLst>
          </p:cNvPr>
          <p:cNvCxnSpPr>
            <a:cxnSpLocks noChangeShapeType="1"/>
          </p:cNvCxnSpPr>
          <p:nvPr/>
        </p:nvCxnSpPr>
        <p:spPr bwMode="auto">
          <a:xfrm flipV="1">
            <a:off x="4495800" y="3352800"/>
            <a:ext cx="381000" cy="280988"/>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 name="直接箭头连接符 20">
            <a:extLst>
              <a:ext uri="{FF2B5EF4-FFF2-40B4-BE49-F238E27FC236}">
                <a16:creationId xmlns:a16="http://schemas.microsoft.com/office/drawing/2014/main" id="{98E0D4C2-AE0C-4FE1-9802-5C80745D3077}"/>
              </a:ext>
            </a:extLst>
          </p:cNvPr>
          <p:cNvCxnSpPr>
            <a:cxnSpLocks noChangeShapeType="1"/>
          </p:cNvCxnSpPr>
          <p:nvPr/>
        </p:nvCxnSpPr>
        <p:spPr bwMode="auto">
          <a:xfrm>
            <a:off x="1066800" y="1143000"/>
            <a:ext cx="6096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23">
            <a:extLst>
              <a:ext uri="{FF2B5EF4-FFF2-40B4-BE49-F238E27FC236}">
                <a16:creationId xmlns:a16="http://schemas.microsoft.com/office/drawing/2014/main" id="{42841BEB-B7A3-44F8-9DB1-4C3CD64F3E0C}"/>
              </a:ext>
            </a:extLst>
          </p:cNvPr>
          <p:cNvCxnSpPr>
            <a:cxnSpLocks noChangeShapeType="1"/>
          </p:cNvCxnSpPr>
          <p:nvPr/>
        </p:nvCxnSpPr>
        <p:spPr bwMode="auto">
          <a:xfrm>
            <a:off x="914400" y="15240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25">
            <a:extLst>
              <a:ext uri="{FF2B5EF4-FFF2-40B4-BE49-F238E27FC236}">
                <a16:creationId xmlns:a16="http://schemas.microsoft.com/office/drawing/2014/main" id="{CE7EA5F6-8111-4519-9151-3ED1B5A63F94}"/>
              </a:ext>
            </a:extLst>
          </p:cNvPr>
          <p:cNvCxnSpPr>
            <a:cxnSpLocks noChangeShapeType="1"/>
          </p:cNvCxnSpPr>
          <p:nvPr/>
        </p:nvCxnSpPr>
        <p:spPr bwMode="auto">
          <a:xfrm flipV="1">
            <a:off x="990600" y="1676400"/>
            <a:ext cx="6858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直接箭头连接符 27">
            <a:extLst>
              <a:ext uri="{FF2B5EF4-FFF2-40B4-BE49-F238E27FC236}">
                <a16:creationId xmlns:a16="http://schemas.microsoft.com/office/drawing/2014/main" id="{1F78A822-FDC1-4987-8503-3AB35974F04E}"/>
              </a:ext>
            </a:extLst>
          </p:cNvPr>
          <p:cNvCxnSpPr>
            <a:cxnSpLocks noChangeShapeType="1"/>
            <a:stCxn id="12" idx="0"/>
          </p:cNvCxnSpPr>
          <p:nvPr/>
        </p:nvCxnSpPr>
        <p:spPr bwMode="auto">
          <a:xfrm rot="5400000" flipH="1" flipV="1">
            <a:off x="2895601" y="3048000"/>
            <a:ext cx="45720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直接箭头连接符 29">
            <a:extLst>
              <a:ext uri="{FF2B5EF4-FFF2-40B4-BE49-F238E27FC236}">
                <a16:creationId xmlns:a16="http://schemas.microsoft.com/office/drawing/2014/main" id="{9B8A75C0-BF58-480C-9932-FEB023450F39}"/>
              </a:ext>
            </a:extLst>
          </p:cNvPr>
          <p:cNvCxnSpPr>
            <a:cxnSpLocks noChangeShapeType="1"/>
          </p:cNvCxnSpPr>
          <p:nvPr/>
        </p:nvCxnSpPr>
        <p:spPr bwMode="auto">
          <a:xfrm>
            <a:off x="914400" y="3962400"/>
            <a:ext cx="7620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31">
            <a:extLst>
              <a:ext uri="{FF2B5EF4-FFF2-40B4-BE49-F238E27FC236}">
                <a16:creationId xmlns:a16="http://schemas.microsoft.com/office/drawing/2014/main" id="{22B45D92-01BB-4A8C-B2C5-15FF00709966}"/>
              </a:ext>
            </a:extLst>
          </p:cNvPr>
          <p:cNvCxnSpPr>
            <a:cxnSpLocks noChangeShapeType="1"/>
            <a:endCxn id="9" idx="2"/>
          </p:cNvCxnSpPr>
          <p:nvPr/>
        </p:nvCxnSpPr>
        <p:spPr bwMode="auto">
          <a:xfrm>
            <a:off x="914400" y="43434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 name="直接箭头连接符 33">
            <a:extLst>
              <a:ext uri="{FF2B5EF4-FFF2-40B4-BE49-F238E27FC236}">
                <a16:creationId xmlns:a16="http://schemas.microsoft.com/office/drawing/2014/main" id="{1ED0ACF6-01E7-4A58-9DC9-13B891E49567}"/>
              </a:ext>
            </a:extLst>
          </p:cNvPr>
          <p:cNvCxnSpPr>
            <a:cxnSpLocks noChangeShapeType="1"/>
          </p:cNvCxnSpPr>
          <p:nvPr/>
        </p:nvCxnSpPr>
        <p:spPr bwMode="auto">
          <a:xfrm flipV="1">
            <a:off x="990600" y="4419600"/>
            <a:ext cx="6858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35">
            <a:extLst>
              <a:ext uri="{FF2B5EF4-FFF2-40B4-BE49-F238E27FC236}">
                <a16:creationId xmlns:a16="http://schemas.microsoft.com/office/drawing/2014/main" id="{12B6EBA5-5133-4517-81DB-042DD6B21D85}"/>
              </a:ext>
            </a:extLst>
          </p:cNvPr>
          <p:cNvCxnSpPr>
            <a:cxnSpLocks noChangeShapeType="1"/>
          </p:cNvCxnSpPr>
          <p:nvPr/>
        </p:nvCxnSpPr>
        <p:spPr bwMode="auto">
          <a:xfrm flipV="1">
            <a:off x="2590800" y="5715000"/>
            <a:ext cx="4572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 name="直接箭头连接符 37">
            <a:extLst>
              <a:ext uri="{FF2B5EF4-FFF2-40B4-BE49-F238E27FC236}">
                <a16:creationId xmlns:a16="http://schemas.microsoft.com/office/drawing/2014/main" id="{B4811956-4B2A-4A74-B0BE-6F2E27ED18A7}"/>
              </a:ext>
            </a:extLst>
          </p:cNvPr>
          <p:cNvCxnSpPr>
            <a:cxnSpLocks noChangeShapeType="1"/>
          </p:cNvCxnSpPr>
          <p:nvPr/>
        </p:nvCxnSpPr>
        <p:spPr bwMode="auto">
          <a:xfrm rot="5400000" flipH="1" flipV="1">
            <a:off x="2934494" y="5904706"/>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 name="直接箭头连接符 39">
            <a:extLst>
              <a:ext uri="{FF2B5EF4-FFF2-40B4-BE49-F238E27FC236}">
                <a16:creationId xmlns:a16="http://schemas.microsoft.com/office/drawing/2014/main" id="{5A635270-BF94-4F93-9DF9-2E889DE2C0D9}"/>
              </a:ext>
            </a:extLst>
          </p:cNvPr>
          <p:cNvCxnSpPr>
            <a:cxnSpLocks noChangeShapeType="1"/>
          </p:cNvCxnSpPr>
          <p:nvPr/>
        </p:nvCxnSpPr>
        <p:spPr bwMode="auto">
          <a:xfrm rot="16200000" flipV="1">
            <a:off x="3162300" y="5829300"/>
            <a:ext cx="4572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8" name="直接箭头连接符 41">
            <a:extLst>
              <a:ext uri="{FF2B5EF4-FFF2-40B4-BE49-F238E27FC236}">
                <a16:creationId xmlns:a16="http://schemas.microsoft.com/office/drawing/2014/main" id="{24BFEA8D-383C-411D-B443-D3351EB95DEF}"/>
              </a:ext>
            </a:extLst>
          </p:cNvPr>
          <p:cNvCxnSpPr>
            <a:cxnSpLocks noChangeShapeType="1"/>
          </p:cNvCxnSpPr>
          <p:nvPr/>
        </p:nvCxnSpPr>
        <p:spPr bwMode="auto">
          <a:xfrm rot="10800000">
            <a:off x="4953000" y="3657600"/>
            <a:ext cx="8382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直接箭头连接符 43">
            <a:extLst>
              <a:ext uri="{FF2B5EF4-FFF2-40B4-BE49-F238E27FC236}">
                <a16:creationId xmlns:a16="http://schemas.microsoft.com/office/drawing/2014/main" id="{A0A718B9-4F5C-4032-83C8-2DAECA5B28E2}"/>
              </a:ext>
            </a:extLst>
          </p:cNvPr>
          <p:cNvCxnSpPr>
            <a:cxnSpLocks noChangeShapeType="1"/>
            <a:endCxn id="11" idx="6"/>
          </p:cNvCxnSpPr>
          <p:nvPr/>
        </p:nvCxnSpPr>
        <p:spPr bwMode="auto">
          <a:xfrm rot="10800000">
            <a:off x="4953000" y="3505200"/>
            <a:ext cx="762000" cy="76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直接箭头连接符 45">
            <a:extLst>
              <a:ext uri="{FF2B5EF4-FFF2-40B4-BE49-F238E27FC236}">
                <a16:creationId xmlns:a16="http://schemas.microsoft.com/office/drawing/2014/main" id="{B4BC59EE-0FAD-4D71-964C-0D7D97353475}"/>
              </a:ext>
            </a:extLst>
          </p:cNvPr>
          <p:cNvCxnSpPr>
            <a:cxnSpLocks noChangeShapeType="1"/>
          </p:cNvCxnSpPr>
          <p:nvPr/>
        </p:nvCxnSpPr>
        <p:spPr bwMode="auto">
          <a:xfrm rot="10800000" flipV="1">
            <a:off x="4953000" y="3048000"/>
            <a:ext cx="7620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 name="椭圆 46">
            <a:extLst>
              <a:ext uri="{FF2B5EF4-FFF2-40B4-BE49-F238E27FC236}">
                <a16:creationId xmlns:a16="http://schemas.microsoft.com/office/drawing/2014/main" id="{FFBB43FF-C98B-45A3-AF77-95C13A2E4AC0}"/>
              </a:ext>
            </a:extLst>
          </p:cNvPr>
          <p:cNvSpPr>
            <a:spLocks noChangeArrowheads="1"/>
          </p:cNvSpPr>
          <p:nvPr/>
        </p:nvSpPr>
        <p:spPr bwMode="auto">
          <a:xfrm>
            <a:off x="2971800" y="43434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椭圆 47">
            <a:extLst>
              <a:ext uri="{FF2B5EF4-FFF2-40B4-BE49-F238E27FC236}">
                <a16:creationId xmlns:a16="http://schemas.microsoft.com/office/drawing/2014/main" id="{8F7C78AB-7BF9-46F2-A43F-8706FC6807EE}"/>
              </a:ext>
            </a:extLst>
          </p:cNvPr>
          <p:cNvSpPr>
            <a:spLocks noChangeArrowheads="1"/>
          </p:cNvSpPr>
          <p:nvPr/>
        </p:nvSpPr>
        <p:spPr bwMode="auto">
          <a:xfrm>
            <a:off x="3048000" y="14478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5" name="直接箭头连接符 49">
            <a:extLst>
              <a:ext uri="{FF2B5EF4-FFF2-40B4-BE49-F238E27FC236}">
                <a16:creationId xmlns:a16="http://schemas.microsoft.com/office/drawing/2014/main" id="{8CA095F5-761B-444B-87F5-30487BBD9DC0}"/>
              </a:ext>
            </a:extLst>
          </p:cNvPr>
          <p:cNvCxnSpPr>
            <a:cxnSpLocks noChangeShapeType="1"/>
            <a:endCxn id="31" idx="4"/>
          </p:cNvCxnSpPr>
          <p:nvPr/>
        </p:nvCxnSpPr>
        <p:spPr bwMode="auto">
          <a:xfrm rot="5400000" flipH="1" flipV="1">
            <a:off x="2817813" y="4838700"/>
            <a:ext cx="53498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 name="直接箭头连接符 52">
            <a:extLst>
              <a:ext uri="{FF2B5EF4-FFF2-40B4-BE49-F238E27FC236}">
                <a16:creationId xmlns:a16="http://schemas.microsoft.com/office/drawing/2014/main" id="{5B6DF2C4-DB25-43FF-9BAD-63476F6FAF02}"/>
              </a:ext>
            </a:extLst>
          </p:cNvPr>
          <p:cNvCxnSpPr>
            <a:cxnSpLocks noChangeShapeType="1"/>
            <a:endCxn id="12" idx="4"/>
          </p:cNvCxnSpPr>
          <p:nvPr/>
        </p:nvCxnSpPr>
        <p:spPr bwMode="auto">
          <a:xfrm rot="5400000" flipH="1" flipV="1">
            <a:off x="2894013" y="4114800"/>
            <a:ext cx="45878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直接箭头连接符 57">
            <a:extLst>
              <a:ext uri="{FF2B5EF4-FFF2-40B4-BE49-F238E27FC236}">
                <a16:creationId xmlns:a16="http://schemas.microsoft.com/office/drawing/2014/main" id="{010118A6-5187-45BE-8BC5-F870268FB72D}"/>
              </a:ext>
            </a:extLst>
          </p:cNvPr>
          <p:cNvCxnSpPr>
            <a:cxnSpLocks noChangeShapeType="1"/>
            <a:endCxn id="31" idx="2"/>
          </p:cNvCxnSpPr>
          <p:nvPr/>
        </p:nvCxnSpPr>
        <p:spPr bwMode="auto">
          <a:xfrm>
            <a:off x="2286000" y="4419600"/>
            <a:ext cx="6858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 name="直接箭头连接符 66">
            <a:extLst>
              <a:ext uri="{FF2B5EF4-FFF2-40B4-BE49-F238E27FC236}">
                <a16:creationId xmlns:a16="http://schemas.microsoft.com/office/drawing/2014/main" id="{2F48769C-86AE-4998-BD6E-A0D63F1290C0}"/>
              </a:ext>
            </a:extLst>
          </p:cNvPr>
          <p:cNvCxnSpPr>
            <a:cxnSpLocks noChangeShapeType="1"/>
            <a:endCxn id="32" idx="4"/>
          </p:cNvCxnSpPr>
          <p:nvPr/>
        </p:nvCxnSpPr>
        <p:spPr bwMode="auto">
          <a:xfrm rot="5400000" flipH="1" flipV="1">
            <a:off x="2876550" y="1924050"/>
            <a:ext cx="5334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0" name="直接箭头连接符 73">
            <a:extLst>
              <a:ext uri="{FF2B5EF4-FFF2-40B4-BE49-F238E27FC236}">
                <a16:creationId xmlns:a16="http://schemas.microsoft.com/office/drawing/2014/main" id="{783374B8-166B-45F9-9F93-091D5A8C9EF4}"/>
              </a:ext>
            </a:extLst>
          </p:cNvPr>
          <p:cNvCxnSpPr>
            <a:cxnSpLocks noChangeShapeType="1"/>
          </p:cNvCxnSpPr>
          <p:nvPr/>
        </p:nvCxnSpPr>
        <p:spPr bwMode="auto">
          <a:xfrm rot="5400000" flipH="1" flipV="1">
            <a:off x="3143250" y="1047750"/>
            <a:ext cx="533400" cy="419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 name="直接箭头连接符 77">
            <a:extLst>
              <a:ext uri="{FF2B5EF4-FFF2-40B4-BE49-F238E27FC236}">
                <a16:creationId xmlns:a16="http://schemas.microsoft.com/office/drawing/2014/main" id="{9E518C99-7860-46F1-A499-D0F06722CB54}"/>
              </a:ext>
            </a:extLst>
          </p:cNvPr>
          <p:cNvCxnSpPr>
            <a:cxnSpLocks noChangeShapeType="1"/>
            <a:stCxn id="32" idx="1"/>
          </p:cNvCxnSpPr>
          <p:nvPr/>
        </p:nvCxnSpPr>
        <p:spPr bwMode="auto">
          <a:xfrm rot="16200000" flipV="1">
            <a:off x="2705100" y="1104900"/>
            <a:ext cx="490538" cy="2619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2" name="直接箭头连接符 80">
            <a:extLst>
              <a:ext uri="{FF2B5EF4-FFF2-40B4-BE49-F238E27FC236}">
                <a16:creationId xmlns:a16="http://schemas.microsoft.com/office/drawing/2014/main" id="{73FB8F33-46BC-4C4C-9439-A6EC3E53A05C}"/>
              </a:ext>
            </a:extLst>
          </p:cNvPr>
          <p:cNvCxnSpPr>
            <a:cxnSpLocks noChangeShapeType="1"/>
            <a:stCxn id="32" idx="0"/>
          </p:cNvCxnSpPr>
          <p:nvPr/>
        </p:nvCxnSpPr>
        <p:spPr bwMode="auto">
          <a:xfrm rot="5400000" flipH="1" flipV="1">
            <a:off x="2914650" y="1162050"/>
            <a:ext cx="5334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3" name="椭圆 81">
            <a:extLst>
              <a:ext uri="{FF2B5EF4-FFF2-40B4-BE49-F238E27FC236}">
                <a16:creationId xmlns:a16="http://schemas.microsoft.com/office/drawing/2014/main" id="{9D237EA5-DCA9-43B8-8AFE-2342D816A834}"/>
              </a:ext>
            </a:extLst>
          </p:cNvPr>
          <p:cNvSpPr>
            <a:spLocks noChangeArrowheads="1"/>
          </p:cNvSpPr>
          <p:nvPr/>
        </p:nvSpPr>
        <p:spPr bwMode="auto">
          <a:xfrm>
            <a:off x="3733800" y="3429000"/>
            <a:ext cx="228600" cy="2286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44" name="直接箭头连接符 83">
            <a:extLst>
              <a:ext uri="{FF2B5EF4-FFF2-40B4-BE49-F238E27FC236}">
                <a16:creationId xmlns:a16="http://schemas.microsoft.com/office/drawing/2014/main" id="{3061E44C-2728-4710-981F-7AE3AE7467BA}"/>
              </a:ext>
            </a:extLst>
          </p:cNvPr>
          <p:cNvCxnSpPr>
            <a:cxnSpLocks noChangeShapeType="1"/>
            <a:stCxn id="11" idx="2"/>
            <a:endCxn id="43" idx="6"/>
          </p:cNvCxnSpPr>
          <p:nvPr/>
        </p:nvCxnSpPr>
        <p:spPr bwMode="auto">
          <a:xfrm rot="10800000" flipV="1">
            <a:off x="3962400" y="3505200"/>
            <a:ext cx="3810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 name="曲线连接符 86">
            <a:extLst>
              <a:ext uri="{FF2B5EF4-FFF2-40B4-BE49-F238E27FC236}">
                <a16:creationId xmlns:a16="http://schemas.microsoft.com/office/drawing/2014/main" id="{D7D66D27-D76A-4596-AEEB-E49CC6EDE26A}"/>
              </a:ext>
            </a:extLst>
          </p:cNvPr>
          <p:cNvCxnSpPr>
            <a:cxnSpLocks noChangeShapeType="1"/>
            <a:stCxn id="12" idx="7"/>
            <a:endCxn id="43" idx="0"/>
          </p:cNvCxnSpPr>
          <p:nvPr/>
        </p:nvCxnSpPr>
        <p:spPr bwMode="auto">
          <a:xfrm rot="16200000" flipH="1">
            <a:off x="3562350" y="3143250"/>
            <a:ext cx="63500" cy="508000"/>
          </a:xfrm>
          <a:prstGeom prst="curvedConnector3">
            <a:avLst>
              <a:gd name="adj1" fmla="val -503556"/>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 name="曲线连接符 112">
            <a:extLst>
              <a:ext uri="{FF2B5EF4-FFF2-40B4-BE49-F238E27FC236}">
                <a16:creationId xmlns:a16="http://schemas.microsoft.com/office/drawing/2014/main" id="{EE04A5C9-D2FB-44E9-BB8D-4315423A188A}"/>
              </a:ext>
            </a:extLst>
          </p:cNvPr>
          <p:cNvCxnSpPr>
            <a:cxnSpLocks noChangeShapeType="1"/>
            <a:stCxn id="43" idx="4"/>
            <a:endCxn id="12" idx="5"/>
          </p:cNvCxnSpPr>
          <p:nvPr/>
        </p:nvCxnSpPr>
        <p:spPr bwMode="auto">
          <a:xfrm rot="5400000">
            <a:off x="3524250" y="3473450"/>
            <a:ext cx="139700" cy="508000"/>
          </a:xfrm>
          <a:prstGeom prst="curvedConnector3">
            <a:avLst>
              <a:gd name="adj1" fmla="val 328153"/>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 name="直接箭头连接符 120">
            <a:extLst>
              <a:ext uri="{FF2B5EF4-FFF2-40B4-BE49-F238E27FC236}">
                <a16:creationId xmlns:a16="http://schemas.microsoft.com/office/drawing/2014/main" id="{7AC7BF1F-7093-4575-BA60-5FD2944C9972}"/>
              </a:ext>
            </a:extLst>
          </p:cNvPr>
          <p:cNvCxnSpPr>
            <a:cxnSpLocks noChangeShapeType="1"/>
            <a:stCxn id="7" idx="6"/>
            <a:endCxn id="32" idx="2"/>
          </p:cNvCxnSpPr>
          <p:nvPr/>
        </p:nvCxnSpPr>
        <p:spPr bwMode="auto">
          <a:xfrm flipV="1">
            <a:off x="2286000" y="1562100"/>
            <a:ext cx="762000" cy="381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8" name="TextBox 133">
            <a:extLst>
              <a:ext uri="{FF2B5EF4-FFF2-40B4-BE49-F238E27FC236}">
                <a16:creationId xmlns:a16="http://schemas.microsoft.com/office/drawing/2014/main" id="{0F6BEFA3-9DAD-4A0D-9F2B-17697D6010A8}"/>
              </a:ext>
            </a:extLst>
          </p:cNvPr>
          <p:cNvSpPr txBox="1">
            <a:spLocks noChangeArrowheads="1"/>
          </p:cNvSpPr>
          <p:nvPr/>
        </p:nvSpPr>
        <p:spPr bwMode="auto">
          <a:xfrm>
            <a:off x="1752600" y="4648200"/>
            <a:ext cx="1211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 gate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TextBox 134">
            <a:extLst>
              <a:ext uri="{FF2B5EF4-FFF2-40B4-BE49-F238E27FC236}">
                <a16:creationId xmlns:a16="http://schemas.microsoft.com/office/drawing/2014/main" id="{3F49E3BA-4C7E-46A0-AB1C-B6098325E93C}"/>
              </a:ext>
            </a:extLst>
          </p:cNvPr>
          <p:cNvSpPr txBox="1">
            <a:spLocks noChangeArrowheads="1"/>
          </p:cNvSpPr>
          <p:nvPr/>
        </p:nvSpPr>
        <p:spPr bwMode="auto">
          <a:xfrm>
            <a:off x="1447800" y="914400"/>
            <a:ext cx="139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Output gate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 name="TextBox 135">
            <a:extLst>
              <a:ext uri="{FF2B5EF4-FFF2-40B4-BE49-F238E27FC236}">
                <a16:creationId xmlns:a16="http://schemas.microsoft.com/office/drawing/2014/main" id="{4E455FA2-DB5F-4233-8F68-A07524CC9F96}"/>
              </a:ext>
            </a:extLst>
          </p:cNvPr>
          <p:cNvSpPr txBox="1">
            <a:spLocks noChangeArrowheads="1"/>
          </p:cNvSpPr>
          <p:nvPr/>
        </p:nvSpPr>
        <p:spPr bwMode="auto">
          <a:xfrm>
            <a:off x="4572000" y="39624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Forget gate </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TextBox 136">
            <a:extLst>
              <a:ext uri="{FF2B5EF4-FFF2-40B4-BE49-F238E27FC236}">
                <a16:creationId xmlns:a16="http://schemas.microsoft.com/office/drawing/2014/main" id="{20831DFA-5F07-4B00-AA13-398B4D24A9FD}"/>
              </a:ext>
            </a:extLst>
          </p:cNvPr>
          <p:cNvSpPr txBox="1">
            <a:spLocks noChangeArrowheads="1"/>
          </p:cNvSpPr>
          <p:nvPr/>
        </p:nvSpPr>
        <p:spPr bwMode="auto">
          <a:xfrm>
            <a:off x="3124200" y="5334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TextBox 137">
            <a:extLst>
              <a:ext uri="{FF2B5EF4-FFF2-40B4-BE49-F238E27FC236}">
                <a16:creationId xmlns:a16="http://schemas.microsoft.com/office/drawing/2014/main" id="{34E99EF4-1C6E-47B5-864F-330B3602139B}"/>
              </a:ext>
            </a:extLst>
          </p:cNvPr>
          <p:cNvSpPr txBox="1">
            <a:spLocks noChangeArrowheads="1"/>
          </p:cNvSpPr>
          <p:nvPr/>
        </p:nvSpPr>
        <p:spPr bwMode="auto">
          <a:xfrm>
            <a:off x="1981200" y="1524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TextBox 138">
            <a:extLst>
              <a:ext uri="{FF2B5EF4-FFF2-40B4-BE49-F238E27FC236}">
                <a16:creationId xmlns:a16="http://schemas.microsoft.com/office/drawing/2014/main" id="{4E9A06A4-D30D-40A9-B9FA-7106B9E8C604}"/>
              </a:ext>
            </a:extLst>
          </p:cNvPr>
          <p:cNvSpPr txBox="1">
            <a:spLocks noChangeArrowheads="1"/>
          </p:cNvSpPr>
          <p:nvPr/>
        </p:nvSpPr>
        <p:spPr bwMode="auto">
          <a:xfrm>
            <a:off x="1981200" y="42672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TextBox 139">
            <a:extLst>
              <a:ext uri="{FF2B5EF4-FFF2-40B4-BE49-F238E27FC236}">
                <a16:creationId xmlns:a16="http://schemas.microsoft.com/office/drawing/2014/main" id="{FCEB5AD2-E679-4DA0-9180-212B335741B7}"/>
              </a:ext>
            </a:extLst>
          </p:cNvPr>
          <p:cNvSpPr txBox="1">
            <a:spLocks noChangeArrowheads="1"/>
          </p:cNvSpPr>
          <p:nvPr/>
        </p:nvSpPr>
        <p:spPr bwMode="auto">
          <a:xfrm>
            <a:off x="3124200" y="24384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矩形 54">
            <a:extLst>
              <a:ext uri="{FF2B5EF4-FFF2-40B4-BE49-F238E27FC236}">
                <a16:creationId xmlns:a16="http://schemas.microsoft.com/office/drawing/2014/main" id="{053DE2DF-BA79-4FC1-A07B-4BA0D8F2E36D}"/>
              </a:ext>
            </a:extLst>
          </p:cNvPr>
          <p:cNvSpPr>
            <a:spLocks noChangeArrowheads="1"/>
          </p:cNvSpPr>
          <p:nvPr/>
        </p:nvSpPr>
        <p:spPr bwMode="auto">
          <a:xfrm>
            <a:off x="685800" y="1295400"/>
            <a:ext cx="2057400" cy="4419600"/>
          </a:xfrm>
          <a:prstGeom prst="rect">
            <a:avLst/>
          </a:prstGeom>
          <a:solidFill>
            <a:srgbClr val="DDDDDD">
              <a:alpha val="74901"/>
            </a:srgbClr>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6" name="Picture 1">
            <a:extLst>
              <a:ext uri="{FF2B5EF4-FFF2-40B4-BE49-F238E27FC236}">
                <a16:creationId xmlns:a16="http://schemas.microsoft.com/office/drawing/2014/main" id="{48EEC1DD-42F3-4F77-9FC0-BE484D95C59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3124200"/>
            <a:ext cx="174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3">
            <a:extLst>
              <a:ext uri="{FF2B5EF4-FFF2-40B4-BE49-F238E27FC236}">
                <a16:creationId xmlns:a16="http://schemas.microsoft.com/office/drawing/2014/main" id="{C8C0A9E0-9052-4595-80E4-2893BEC2551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3657600"/>
            <a:ext cx="228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
            <a:extLst>
              <a:ext uri="{FF2B5EF4-FFF2-40B4-BE49-F238E27FC236}">
                <a16:creationId xmlns:a16="http://schemas.microsoft.com/office/drawing/2014/main" id="{02AFA53F-F6DD-42C0-A9E4-D76715B4473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3048000"/>
            <a:ext cx="4953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
            <a:extLst>
              <a:ext uri="{FF2B5EF4-FFF2-40B4-BE49-F238E27FC236}">
                <a16:creationId xmlns:a16="http://schemas.microsoft.com/office/drawing/2014/main" id="{C7738E5D-CADA-4A07-9F1D-A760C4DE186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4400" y="34290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
            <a:extLst>
              <a:ext uri="{FF2B5EF4-FFF2-40B4-BE49-F238E27FC236}">
                <a16:creationId xmlns:a16="http://schemas.microsoft.com/office/drawing/2014/main" id="{E16BDE8F-C2D5-49D7-BBBE-C6DEDFE7E7D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1200" y="15240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1">
            <a:extLst>
              <a:ext uri="{FF2B5EF4-FFF2-40B4-BE49-F238E27FC236}">
                <a16:creationId xmlns:a16="http://schemas.microsoft.com/office/drawing/2014/main" id="{ADE35FC6-1B2D-4F27-AC9F-47369FE46E2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1200" y="4267200"/>
            <a:ext cx="1603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8">
            <a:extLst>
              <a:ext uri="{FF2B5EF4-FFF2-40B4-BE49-F238E27FC236}">
                <a16:creationId xmlns:a16="http://schemas.microsoft.com/office/drawing/2014/main" id="{6397D366-C893-4A75-B41B-C57A5E8BC18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00" y="2057400"/>
            <a:ext cx="29337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70">
            <a:extLst>
              <a:ext uri="{FF2B5EF4-FFF2-40B4-BE49-F238E27FC236}">
                <a16:creationId xmlns:a16="http://schemas.microsoft.com/office/drawing/2014/main" id="{8A5DA48D-9579-4628-B11A-998450E3DA55}"/>
              </a:ext>
            </a:extLst>
          </p:cNvPr>
          <p:cNvSpPr>
            <a:spLocks noChangeArrowheads="1"/>
          </p:cNvSpPr>
          <p:nvPr/>
        </p:nvSpPr>
        <p:spPr bwMode="auto">
          <a:xfrm>
            <a:off x="0" y="784225"/>
            <a:ext cx="9144000" cy="0"/>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tab pos="434975"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 name="Text 167">
            <a:extLst>
              <a:ext uri="{FF2B5EF4-FFF2-40B4-BE49-F238E27FC236}">
                <a16:creationId xmlns:a16="http://schemas.microsoft.com/office/drawing/2014/main" id="{0B204764-BDD8-4B3D-AFBD-04C6D6B06056}"/>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Background — LSTM</a:t>
            </a:r>
            <a:endParaRPr lang="en-US" sz="2736" b="1" dirty="0">
              <a:solidFill>
                <a:schemeClr val="bg1"/>
              </a:solidFill>
              <a:latin typeface="Arial"/>
            </a:endParaRPr>
          </a:p>
        </p:txBody>
      </p:sp>
      <p:sp>
        <p:nvSpPr>
          <p:cNvPr id="65" name="灯片编号占位符 1">
            <a:extLst>
              <a:ext uri="{FF2B5EF4-FFF2-40B4-BE49-F238E27FC236}">
                <a16:creationId xmlns:a16="http://schemas.microsoft.com/office/drawing/2014/main" id="{023EC8F4-0F97-48BF-AA90-0A40157B953F}"/>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6</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97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checkerboard(across)">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checkerboard(across)">
                                      <p:cBhvr>
                                        <p:cTn id="20" dur="500"/>
                                        <p:tgtEl>
                                          <p:spTgt spid="58"/>
                                        </p:tgtEl>
                                      </p:cBhvr>
                                    </p:animEffect>
                                  </p:childTnLst>
                                </p:cTn>
                              </p:par>
                            </p:childTnLst>
                          </p:cTn>
                        </p:par>
                        <p:par>
                          <p:cTn id="21" fill="hold">
                            <p:stCondLst>
                              <p:cond delay="500"/>
                            </p:stCondLst>
                            <p:childTnLst>
                              <p:par>
                                <p:cTn id="22" presetID="5" presetClass="entr" presetSubtype="10"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checkerboard(across)">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checkerboard(across)">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AD4F4A40-D8C8-490E-8E4F-D9CB3F39B5DB}"/>
              </a:ext>
            </a:extLst>
          </p:cNvPr>
          <p:cNvSpPr>
            <a:spLocks noChangeArrowheads="1"/>
          </p:cNvSpPr>
          <p:nvPr/>
        </p:nvSpPr>
        <p:spPr bwMode="auto">
          <a:xfrm>
            <a:off x="0" y="1249363"/>
            <a:ext cx="9144000" cy="0"/>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6" name="Picture 6">
            <a:extLst>
              <a:ext uri="{FF2B5EF4-FFF2-40B4-BE49-F238E27FC236}">
                <a16:creationId xmlns:a16="http://schemas.microsoft.com/office/drawing/2014/main" id="{BDF38197-163A-4DA4-BC38-25AC420FEAF4}"/>
              </a:ext>
            </a:extLst>
          </p:cNvPr>
          <p:cNvPicPr>
            <a:picLocks noChangeAspect="1" noChangeArrowheads="1"/>
          </p:cNvPicPr>
          <p:nvPr/>
        </p:nvPicPr>
        <p:blipFill>
          <a:blip r:embed="rId3"/>
          <a:srcRect/>
          <a:stretch>
            <a:fillRect/>
          </a:stretch>
        </p:blipFill>
        <p:spPr bwMode="auto">
          <a:xfrm>
            <a:off x="2209800" y="1676400"/>
            <a:ext cx="4914900" cy="4360863"/>
          </a:xfrm>
          <a:prstGeom prst="rect">
            <a:avLst/>
          </a:prstGeom>
          <a:noFill/>
          <a:ln w="9525">
            <a:noFill/>
            <a:miter lim="800000"/>
            <a:headEnd/>
            <a:tailEnd/>
          </a:ln>
          <a:effectLst>
            <a:prstShdw prst="shdw18" dist="17961" dir="13500000">
              <a:schemeClr val="accent1">
                <a:gamma/>
                <a:shade val="60000"/>
                <a:invGamma/>
              </a:schemeClr>
            </a:prstShdw>
          </a:effectLst>
        </p:spPr>
      </p:pic>
      <p:sp>
        <p:nvSpPr>
          <p:cNvPr id="7" name="TextBox 6">
            <a:extLst>
              <a:ext uri="{FF2B5EF4-FFF2-40B4-BE49-F238E27FC236}">
                <a16:creationId xmlns:a16="http://schemas.microsoft.com/office/drawing/2014/main" id="{D1F60E38-B983-4779-9626-19EE3A316D0D}"/>
              </a:ext>
            </a:extLst>
          </p:cNvPr>
          <p:cNvSpPr txBox="1">
            <a:spLocks noChangeArrowheads="1"/>
          </p:cNvSpPr>
          <p:nvPr/>
        </p:nvSpPr>
        <p:spPr bwMode="auto">
          <a:xfrm>
            <a:off x="1219200" y="1066800"/>
            <a:ext cx="307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Example: An LSTM Network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Text 167">
            <a:extLst>
              <a:ext uri="{FF2B5EF4-FFF2-40B4-BE49-F238E27FC236}">
                <a16:creationId xmlns:a16="http://schemas.microsoft.com/office/drawing/2014/main" id="{E2F8E903-F6E5-4EA3-8501-81DD4C023642}"/>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Background — LSTM</a:t>
            </a:r>
            <a:endParaRPr lang="en-US" sz="2736" b="1" dirty="0">
              <a:solidFill>
                <a:schemeClr val="bg1"/>
              </a:solidFill>
              <a:latin typeface="Arial"/>
            </a:endParaRPr>
          </a:p>
        </p:txBody>
      </p:sp>
      <p:sp>
        <p:nvSpPr>
          <p:cNvPr id="9" name="灯片编号占位符 1">
            <a:extLst>
              <a:ext uri="{FF2B5EF4-FFF2-40B4-BE49-F238E27FC236}">
                <a16:creationId xmlns:a16="http://schemas.microsoft.com/office/drawing/2014/main" id="{132D0C4B-B417-4D01-9C4D-7B7E5E3441DF}"/>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7</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72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EC586FDA-8015-44FD-8EBC-94A7E63126B2}"/>
              </a:ext>
            </a:extLst>
          </p:cNvPr>
          <p:cNvSpPr>
            <a:spLocks noChangeArrowheads="1"/>
          </p:cNvSpPr>
          <p:nvPr/>
        </p:nvSpPr>
        <p:spPr bwMode="auto">
          <a:xfrm>
            <a:off x="58674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AC94DC50-D15E-4954-AD2F-2213A41A84AA}"/>
              </a:ext>
            </a:extLst>
          </p:cNvPr>
          <p:cNvSpPr>
            <a:spLocks noChangeArrowheads="1"/>
          </p:cNvSpPr>
          <p:nvPr/>
        </p:nvSpPr>
        <p:spPr bwMode="auto">
          <a:xfrm>
            <a:off x="68580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椭圆 6">
            <a:extLst>
              <a:ext uri="{FF2B5EF4-FFF2-40B4-BE49-F238E27FC236}">
                <a16:creationId xmlns:a16="http://schemas.microsoft.com/office/drawing/2014/main" id="{F535830B-5CD6-4995-9C2F-6C8F5E9DE25F}"/>
              </a:ext>
            </a:extLst>
          </p:cNvPr>
          <p:cNvSpPr>
            <a:spLocks noChangeArrowheads="1"/>
          </p:cNvSpPr>
          <p:nvPr/>
        </p:nvSpPr>
        <p:spPr bwMode="auto">
          <a:xfrm>
            <a:off x="69342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7">
            <a:extLst>
              <a:ext uri="{FF2B5EF4-FFF2-40B4-BE49-F238E27FC236}">
                <a16:creationId xmlns:a16="http://schemas.microsoft.com/office/drawing/2014/main" id="{0542E676-1387-464D-BE39-D03B3925B09C}"/>
              </a:ext>
            </a:extLst>
          </p:cNvPr>
          <p:cNvSpPr>
            <a:spLocks noChangeArrowheads="1"/>
          </p:cNvSpPr>
          <p:nvPr/>
        </p:nvSpPr>
        <p:spPr bwMode="auto">
          <a:xfrm>
            <a:off x="69342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3222871E-9E71-468A-904F-8F3ED83ACBDB}"/>
              </a:ext>
            </a:extLst>
          </p:cNvPr>
          <p:cNvSpPr>
            <a:spLocks noChangeArrowheads="1"/>
          </p:cNvSpPr>
          <p:nvPr/>
        </p:nvSpPr>
        <p:spPr bwMode="auto">
          <a:xfrm>
            <a:off x="59436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9">
            <a:extLst>
              <a:ext uri="{FF2B5EF4-FFF2-40B4-BE49-F238E27FC236}">
                <a16:creationId xmlns:a16="http://schemas.microsoft.com/office/drawing/2014/main" id="{EF95D8E5-12B2-4198-A5CE-FB3AFDD5DBC8}"/>
              </a:ext>
            </a:extLst>
          </p:cNvPr>
          <p:cNvSpPr>
            <a:spLocks noChangeArrowheads="1"/>
          </p:cNvSpPr>
          <p:nvPr/>
        </p:nvSpPr>
        <p:spPr bwMode="auto">
          <a:xfrm>
            <a:off x="50292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10">
            <a:extLst>
              <a:ext uri="{FF2B5EF4-FFF2-40B4-BE49-F238E27FC236}">
                <a16:creationId xmlns:a16="http://schemas.microsoft.com/office/drawing/2014/main" id="{5B48B8DB-BF92-470C-875B-4ECEF02F05FE}"/>
              </a:ext>
            </a:extLst>
          </p:cNvPr>
          <p:cNvSpPr>
            <a:spLocks noChangeArrowheads="1"/>
          </p:cNvSpPr>
          <p:nvPr/>
        </p:nvSpPr>
        <p:spPr bwMode="auto">
          <a:xfrm>
            <a:off x="39624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11">
            <a:extLst>
              <a:ext uri="{FF2B5EF4-FFF2-40B4-BE49-F238E27FC236}">
                <a16:creationId xmlns:a16="http://schemas.microsoft.com/office/drawing/2014/main" id="{751F9A7B-ACEE-4FBB-9B51-3B4311A9C782}"/>
              </a:ext>
            </a:extLst>
          </p:cNvPr>
          <p:cNvSpPr>
            <a:spLocks noChangeArrowheads="1"/>
          </p:cNvSpPr>
          <p:nvPr/>
        </p:nvSpPr>
        <p:spPr bwMode="auto">
          <a:xfrm>
            <a:off x="59436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椭圆 12">
            <a:extLst>
              <a:ext uri="{FF2B5EF4-FFF2-40B4-BE49-F238E27FC236}">
                <a16:creationId xmlns:a16="http://schemas.microsoft.com/office/drawing/2014/main" id="{AEC36D9B-AF2A-43A7-BDDD-E88302DFCB57}"/>
              </a:ext>
            </a:extLst>
          </p:cNvPr>
          <p:cNvSpPr>
            <a:spLocks noChangeArrowheads="1"/>
          </p:cNvSpPr>
          <p:nvPr/>
        </p:nvSpPr>
        <p:spPr bwMode="auto">
          <a:xfrm>
            <a:off x="50292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13">
            <a:extLst>
              <a:ext uri="{FF2B5EF4-FFF2-40B4-BE49-F238E27FC236}">
                <a16:creationId xmlns:a16="http://schemas.microsoft.com/office/drawing/2014/main" id="{0FD96151-5600-42E6-A7E4-78A7F0F99FAC}"/>
              </a:ext>
            </a:extLst>
          </p:cNvPr>
          <p:cNvSpPr>
            <a:spLocks noChangeArrowheads="1"/>
          </p:cNvSpPr>
          <p:nvPr/>
        </p:nvSpPr>
        <p:spPr bwMode="auto">
          <a:xfrm>
            <a:off x="39624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椭圆 14">
            <a:extLst>
              <a:ext uri="{FF2B5EF4-FFF2-40B4-BE49-F238E27FC236}">
                <a16:creationId xmlns:a16="http://schemas.microsoft.com/office/drawing/2014/main" id="{C58E6292-0F66-4EDF-8D90-4A882FE6EB1F}"/>
              </a:ext>
            </a:extLst>
          </p:cNvPr>
          <p:cNvSpPr>
            <a:spLocks noChangeArrowheads="1"/>
          </p:cNvSpPr>
          <p:nvPr/>
        </p:nvSpPr>
        <p:spPr bwMode="auto">
          <a:xfrm>
            <a:off x="50292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15">
            <a:extLst>
              <a:ext uri="{FF2B5EF4-FFF2-40B4-BE49-F238E27FC236}">
                <a16:creationId xmlns:a16="http://schemas.microsoft.com/office/drawing/2014/main" id="{EE0652A9-6C3E-4AF6-8013-1906F9F0A1E3}"/>
              </a:ext>
            </a:extLst>
          </p:cNvPr>
          <p:cNvSpPr>
            <a:spLocks noChangeArrowheads="1"/>
          </p:cNvSpPr>
          <p:nvPr/>
        </p:nvSpPr>
        <p:spPr bwMode="auto">
          <a:xfrm>
            <a:off x="38862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椭圆 16">
            <a:extLst>
              <a:ext uri="{FF2B5EF4-FFF2-40B4-BE49-F238E27FC236}">
                <a16:creationId xmlns:a16="http://schemas.microsoft.com/office/drawing/2014/main" id="{B3B6726A-3601-4003-9672-3B3CF7F9F892}"/>
              </a:ext>
            </a:extLst>
          </p:cNvPr>
          <p:cNvSpPr>
            <a:spLocks noChangeArrowheads="1"/>
          </p:cNvSpPr>
          <p:nvPr/>
        </p:nvSpPr>
        <p:spPr bwMode="auto">
          <a:xfrm>
            <a:off x="28194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椭圆 17">
            <a:extLst>
              <a:ext uri="{FF2B5EF4-FFF2-40B4-BE49-F238E27FC236}">
                <a16:creationId xmlns:a16="http://schemas.microsoft.com/office/drawing/2014/main" id="{FB23B0BF-0788-467B-8E1F-36E2780587B0}"/>
              </a:ext>
            </a:extLst>
          </p:cNvPr>
          <p:cNvSpPr>
            <a:spLocks noChangeArrowheads="1"/>
          </p:cNvSpPr>
          <p:nvPr/>
        </p:nvSpPr>
        <p:spPr bwMode="auto">
          <a:xfrm>
            <a:off x="28194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椭圆 18">
            <a:extLst>
              <a:ext uri="{FF2B5EF4-FFF2-40B4-BE49-F238E27FC236}">
                <a16:creationId xmlns:a16="http://schemas.microsoft.com/office/drawing/2014/main" id="{5EB1E185-BE2D-446A-8686-43FEC0BF4FBB}"/>
              </a:ext>
            </a:extLst>
          </p:cNvPr>
          <p:cNvSpPr>
            <a:spLocks noChangeArrowheads="1"/>
          </p:cNvSpPr>
          <p:nvPr/>
        </p:nvSpPr>
        <p:spPr bwMode="auto">
          <a:xfrm>
            <a:off x="28194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19">
            <a:extLst>
              <a:ext uri="{FF2B5EF4-FFF2-40B4-BE49-F238E27FC236}">
                <a16:creationId xmlns:a16="http://schemas.microsoft.com/office/drawing/2014/main" id="{227D15FA-362B-4113-ABAB-483C699A9E89}"/>
              </a:ext>
            </a:extLst>
          </p:cNvPr>
          <p:cNvSpPr>
            <a:spLocks noChangeArrowheads="1"/>
          </p:cNvSpPr>
          <p:nvPr/>
        </p:nvSpPr>
        <p:spPr bwMode="auto">
          <a:xfrm>
            <a:off x="1905000" y="4495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椭圆 20">
            <a:extLst>
              <a:ext uri="{FF2B5EF4-FFF2-40B4-BE49-F238E27FC236}">
                <a16:creationId xmlns:a16="http://schemas.microsoft.com/office/drawing/2014/main" id="{2B094C94-5BA9-48D6-A191-4FDF420154F3}"/>
              </a:ext>
            </a:extLst>
          </p:cNvPr>
          <p:cNvSpPr>
            <a:spLocks noChangeArrowheads="1"/>
          </p:cNvSpPr>
          <p:nvPr/>
        </p:nvSpPr>
        <p:spPr bwMode="auto">
          <a:xfrm>
            <a:off x="1905000" y="30480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椭圆 21">
            <a:extLst>
              <a:ext uri="{FF2B5EF4-FFF2-40B4-BE49-F238E27FC236}">
                <a16:creationId xmlns:a16="http://schemas.microsoft.com/office/drawing/2014/main" id="{D60140D6-6414-4E0E-B63B-1C0F6B3B71A1}"/>
              </a:ext>
            </a:extLst>
          </p:cNvPr>
          <p:cNvSpPr>
            <a:spLocks noChangeArrowheads="1"/>
          </p:cNvSpPr>
          <p:nvPr/>
        </p:nvSpPr>
        <p:spPr bwMode="auto">
          <a:xfrm>
            <a:off x="1905000" y="1828800"/>
            <a:ext cx="457200" cy="457200"/>
          </a:xfrm>
          <a:prstGeom prst="ellipse">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TextBox 26">
            <a:extLst>
              <a:ext uri="{FF2B5EF4-FFF2-40B4-BE49-F238E27FC236}">
                <a16:creationId xmlns:a16="http://schemas.microsoft.com/office/drawing/2014/main" id="{B3646875-C4CA-4279-BC5F-858E2337C19E}"/>
              </a:ext>
            </a:extLst>
          </p:cNvPr>
          <p:cNvSpPr txBox="1">
            <a:spLocks noChangeArrowheads="1"/>
          </p:cNvSpPr>
          <p:nvPr/>
        </p:nvSpPr>
        <p:spPr bwMode="auto">
          <a:xfrm>
            <a:off x="304800" y="19050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Outputs</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TextBox 27">
            <a:extLst>
              <a:ext uri="{FF2B5EF4-FFF2-40B4-BE49-F238E27FC236}">
                <a16:creationId xmlns:a16="http://schemas.microsoft.com/office/drawing/2014/main" id="{A4E00CCE-D8FA-49C4-9C6F-4169C5F7A1BC}"/>
              </a:ext>
            </a:extLst>
          </p:cNvPr>
          <p:cNvSpPr txBox="1">
            <a:spLocks noChangeArrowheads="1"/>
          </p:cNvSpPr>
          <p:nvPr/>
        </p:nvSpPr>
        <p:spPr bwMode="auto">
          <a:xfrm>
            <a:off x="304800" y="3200400"/>
            <a:ext cx="99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Hidden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Layer</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TextBox 28">
            <a:extLst>
              <a:ext uri="{FF2B5EF4-FFF2-40B4-BE49-F238E27FC236}">
                <a16:creationId xmlns:a16="http://schemas.microsoft.com/office/drawing/2014/main" id="{0709B278-48E7-444C-9FCC-E2ECF69CDD0D}"/>
              </a:ext>
            </a:extLst>
          </p:cNvPr>
          <p:cNvSpPr txBox="1">
            <a:spLocks noChangeArrowheads="1"/>
          </p:cNvSpPr>
          <p:nvPr/>
        </p:nvSpPr>
        <p:spPr bwMode="auto">
          <a:xfrm>
            <a:off x="457200" y="4648200"/>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 name="TextBox 29">
            <a:extLst>
              <a:ext uri="{FF2B5EF4-FFF2-40B4-BE49-F238E27FC236}">
                <a16:creationId xmlns:a16="http://schemas.microsoft.com/office/drawing/2014/main" id="{D037C9F0-FAFB-4D8D-81EE-CE0C65A9A119}"/>
              </a:ext>
            </a:extLst>
          </p:cNvPr>
          <p:cNvSpPr txBox="1">
            <a:spLocks noChangeArrowheads="1"/>
          </p:cNvSpPr>
          <p:nvPr/>
        </p:nvSpPr>
        <p:spPr bwMode="auto">
          <a:xfrm>
            <a:off x="533400" y="56388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Time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TextBox 30">
            <a:extLst>
              <a:ext uri="{FF2B5EF4-FFF2-40B4-BE49-F238E27FC236}">
                <a16:creationId xmlns:a16="http://schemas.microsoft.com/office/drawing/2014/main" id="{689E7F21-E085-4B9A-9133-3F5C0FBDDFD4}"/>
              </a:ext>
            </a:extLst>
          </p:cNvPr>
          <p:cNvSpPr txBox="1">
            <a:spLocks noChangeArrowheads="1"/>
          </p:cNvSpPr>
          <p:nvPr/>
        </p:nvSpPr>
        <p:spPr bwMode="auto">
          <a:xfrm>
            <a:off x="1905000" y="5715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TextBox 31">
            <a:extLst>
              <a:ext uri="{FF2B5EF4-FFF2-40B4-BE49-F238E27FC236}">
                <a16:creationId xmlns:a16="http://schemas.microsoft.com/office/drawing/2014/main" id="{B3B3D6E7-B4AD-4AB2-A11D-806B462ECE81}"/>
              </a:ext>
            </a:extLst>
          </p:cNvPr>
          <p:cNvSpPr txBox="1">
            <a:spLocks noChangeArrowheads="1"/>
          </p:cNvSpPr>
          <p:nvPr/>
        </p:nvSpPr>
        <p:spPr bwMode="auto">
          <a:xfrm>
            <a:off x="2971800" y="57150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TextBox 32">
            <a:extLst>
              <a:ext uri="{FF2B5EF4-FFF2-40B4-BE49-F238E27FC236}">
                <a16:creationId xmlns:a16="http://schemas.microsoft.com/office/drawing/2014/main" id="{48464C21-4B4D-42BC-85B2-3410E4CB62AA}"/>
              </a:ext>
            </a:extLst>
          </p:cNvPr>
          <p:cNvSpPr txBox="1">
            <a:spLocks noChangeArrowheads="1"/>
          </p:cNvSpPr>
          <p:nvPr/>
        </p:nvSpPr>
        <p:spPr bwMode="auto">
          <a:xfrm>
            <a:off x="4038600" y="57150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TextBox 33">
            <a:extLst>
              <a:ext uri="{FF2B5EF4-FFF2-40B4-BE49-F238E27FC236}">
                <a16:creationId xmlns:a16="http://schemas.microsoft.com/office/drawing/2014/main" id="{12D0F8D8-7EB5-4F94-9D17-094B578A6C68}"/>
              </a:ext>
            </a:extLst>
          </p:cNvPr>
          <p:cNvSpPr txBox="1">
            <a:spLocks noChangeArrowheads="1"/>
          </p:cNvSpPr>
          <p:nvPr/>
        </p:nvSpPr>
        <p:spPr bwMode="auto">
          <a:xfrm>
            <a:off x="5105400" y="57150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TextBox 34">
            <a:extLst>
              <a:ext uri="{FF2B5EF4-FFF2-40B4-BE49-F238E27FC236}">
                <a16:creationId xmlns:a16="http://schemas.microsoft.com/office/drawing/2014/main" id="{03673455-C868-48E4-9F3C-C496271F54D6}"/>
              </a:ext>
            </a:extLst>
          </p:cNvPr>
          <p:cNvSpPr txBox="1">
            <a:spLocks noChangeArrowheads="1"/>
          </p:cNvSpPr>
          <p:nvPr/>
        </p:nvSpPr>
        <p:spPr bwMode="auto">
          <a:xfrm>
            <a:off x="6172200" y="57150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TextBox 35">
            <a:extLst>
              <a:ext uri="{FF2B5EF4-FFF2-40B4-BE49-F238E27FC236}">
                <a16:creationId xmlns:a16="http://schemas.microsoft.com/office/drawing/2014/main" id="{E72FACC6-24AA-4469-A06E-B27E4E662C6A}"/>
              </a:ext>
            </a:extLst>
          </p:cNvPr>
          <p:cNvSpPr txBox="1">
            <a:spLocks noChangeArrowheads="1"/>
          </p:cNvSpPr>
          <p:nvPr/>
        </p:nvSpPr>
        <p:spPr bwMode="auto">
          <a:xfrm>
            <a:off x="7086600" y="5715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5" name="直接箭头连接符 34">
            <a:extLst>
              <a:ext uri="{FF2B5EF4-FFF2-40B4-BE49-F238E27FC236}">
                <a16:creationId xmlns:a16="http://schemas.microsoft.com/office/drawing/2014/main" id="{736064DD-8710-4DF7-9D23-101F6CF43B4A}"/>
              </a:ext>
            </a:extLst>
          </p:cNvPr>
          <p:cNvCxnSpPr>
            <a:cxnSpLocks noChangeShapeType="1"/>
          </p:cNvCxnSpPr>
          <p:nvPr/>
        </p:nvCxnSpPr>
        <p:spPr bwMode="auto">
          <a:xfrm rot="5400000" flipH="1" flipV="1">
            <a:off x="1828801" y="2667000"/>
            <a:ext cx="60960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 name="直接箭头连接符 36">
            <a:extLst>
              <a:ext uri="{FF2B5EF4-FFF2-40B4-BE49-F238E27FC236}">
                <a16:creationId xmlns:a16="http://schemas.microsoft.com/office/drawing/2014/main" id="{7B163C12-DE65-4753-8691-F9AAE2DFA8FD}"/>
              </a:ext>
            </a:extLst>
          </p:cNvPr>
          <p:cNvCxnSpPr>
            <a:cxnSpLocks noChangeShapeType="1"/>
          </p:cNvCxnSpPr>
          <p:nvPr/>
        </p:nvCxnSpPr>
        <p:spPr bwMode="auto">
          <a:xfrm rot="5400000" flipH="1" flipV="1">
            <a:off x="2743994" y="26662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直接箭头连接符 37">
            <a:extLst>
              <a:ext uri="{FF2B5EF4-FFF2-40B4-BE49-F238E27FC236}">
                <a16:creationId xmlns:a16="http://schemas.microsoft.com/office/drawing/2014/main" id="{6C9665FE-46E6-4DE2-A135-3B2B7FFB955B}"/>
              </a:ext>
            </a:extLst>
          </p:cNvPr>
          <p:cNvCxnSpPr>
            <a:cxnSpLocks noChangeShapeType="1"/>
          </p:cNvCxnSpPr>
          <p:nvPr/>
        </p:nvCxnSpPr>
        <p:spPr bwMode="auto">
          <a:xfrm rot="5400000" flipH="1" flipV="1">
            <a:off x="3886994" y="26662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 name="直接箭头连接符 38">
            <a:extLst>
              <a:ext uri="{FF2B5EF4-FFF2-40B4-BE49-F238E27FC236}">
                <a16:creationId xmlns:a16="http://schemas.microsoft.com/office/drawing/2014/main" id="{62C132FD-8627-47D7-A6EE-B646B6E054EC}"/>
              </a:ext>
            </a:extLst>
          </p:cNvPr>
          <p:cNvCxnSpPr>
            <a:cxnSpLocks noChangeShapeType="1"/>
          </p:cNvCxnSpPr>
          <p:nvPr/>
        </p:nvCxnSpPr>
        <p:spPr bwMode="auto">
          <a:xfrm rot="5400000" flipH="1" flipV="1">
            <a:off x="4991894" y="2628106"/>
            <a:ext cx="533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0" name="直接箭头连接符 39">
            <a:extLst>
              <a:ext uri="{FF2B5EF4-FFF2-40B4-BE49-F238E27FC236}">
                <a16:creationId xmlns:a16="http://schemas.microsoft.com/office/drawing/2014/main" id="{D089F988-9543-4377-92ED-973DB3E14CBC}"/>
              </a:ext>
            </a:extLst>
          </p:cNvPr>
          <p:cNvCxnSpPr>
            <a:cxnSpLocks noChangeShapeType="1"/>
          </p:cNvCxnSpPr>
          <p:nvPr/>
        </p:nvCxnSpPr>
        <p:spPr bwMode="auto">
          <a:xfrm rot="5400000" flipH="1" flipV="1">
            <a:off x="5868194" y="26662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 name="直接箭头连接符 40">
            <a:extLst>
              <a:ext uri="{FF2B5EF4-FFF2-40B4-BE49-F238E27FC236}">
                <a16:creationId xmlns:a16="http://schemas.microsoft.com/office/drawing/2014/main" id="{4DC1E694-CE30-424C-A5DF-BA9C47E3E2C5}"/>
              </a:ext>
            </a:extLst>
          </p:cNvPr>
          <p:cNvCxnSpPr>
            <a:cxnSpLocks noChangeShapeType="1"/>
          </p:cNvCxnSpPr>
          <p:nvPr/>
        </p:nvCxnSpPr>
        <p:spPr bwMode="auto">
          <a:xfrm rot="5400000" flipH="1" flipV="1">
            <a:off x="6896894" y="2628106"/>
            <a:ext cx="533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2" name="直接箭头连接符 41">
            <a:extLst>
              <a:ext uri="{FF2B5EF4-FFF2-40B4-BE49-F238E27FC236}">
                <a16:creationId xmlns:a16="http://schemas.microsoft.com/office/drawing/2014/main" id="{C2C4C358-7B03-4266-B5FB-7098B86434EE}"/>
              </a:ext>
            </a:extLst>
          </p:cNvPr>
          <p:cNvCxnSpPr>
            <a:cxnSpLocks noChangeShapeType="1"/>
          </p:cNvCxnSpPr>
          <p:nvPr/>
        </p:nvCxnSpPr>
        <p:spPr bwMode="auto">
          <a:xfrm rot="5400000" flipH="1" flipV="1">
            <a:off x="1829594" y="39616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 name="直接箭头连接符 42">
            <a:extLst>
              <a:ext uri="{FF2B5EF4-FFF2-40B4-BE49-F238E27FC236}">
                <a16:creationId xmlns:a16="http://schemas.microsoft.com/office/drawing/2014/main" id="{36B15E9F-E30C-42DD-B60C-E7314356FBEF}"/>
              </a:ext>
            </a:extLst>
          </p:cNvPr>
          <p:cNvCxnSpPr>
            <a:cxnSpLocks noChangeShapeType="1"/>
          </p:cNvCxnSpPr>
          <p:nvPr/>
        </p:nvCxnSpPr>
        <p:spPr bwMode="auto">
          <a:xfrm rot="5400000" flipH="1" flipV="1">
            <a:off x="2743994" y="40378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4" name="直接箭头连接符 43">
            <a:extLst>
              <a:ext uri="{FF2B5EF4-FFF2-40B4-BE49-F238E27FC236}">
                <a16:creationId xmlns:a16="http://schemas.microsoft.com/office/drawing/2014/main" id="{107C2AF4-AF91-426E-95CB-8D23B297B697}"/>
              </a:ext>
            </a:extLst>
          </p:cNvPr>
          <p:cNvCxnSpPr>
            <a:cxnSpLocks noChangeShapeType="1"/>
          </p:cNvCxnSpPr>
          <p:nvPr/>
        </p:nvCxnSpPr>
        <p:spPr bwMode="auto">
          <a:xfrm rot="5400000" flipH="1" flipV="1">
            <a:off x="3886994" y="40378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 name="直接箭头连接符 44">
            <a:extLst>
              <a:ext uri="{FF2B5EF4-FFF2-40B4-BE49-F238E27FC236}">
                <a16:creationId xmlns:a16="http://schemas.microsoft.com/office/drawing/2014/main" id="{B870EB9E-982B-4878-850A-D91A3768A820}"/>
              </a:ext>
            </a:extLst>
          </p:cNvPr>
          <p:cNvCxnSpPr>
            <a:cxnSpLocks noChangeShapeType="1"/>
          </p:cNvCxnSpPr>
          <p:nvPr/>
        </p:nvCxnSpPr>
        <p:spPr bwMode="auto">
          <a:xfrm rot="5400000" flipH="1" flipV="1">
            <a:off x="4953794" y="39616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 name="直接箭头连接符 45">
            <a:extLst>
              <a:ext uri="{FF2B5EF4-FFF2-40B4-BE49-F238E27FC236}">
                <a16:creationId xmlns:a16="http://schemas.microsoft.com/office/drawing/2014/main" id="{D01CA8F7-D73D-4ED5-B040-553DF04FD0FE}"/>
              </a:ext>
            </a:extLst>
          </p:cNvPr>
          <p:cNvCxnSpPr>
            <a:cxnSpLocks noChangeShapeType="1"/>
          </p:cNvCxnSpPr>
          <p:nvPr/>
        </p:nvCxnSpPr>
        <p:spPr bwMode="auto">
          <a:xfrm rot="5400000" flipH="1" flipV="1">
            <a:off x="5868194" y="39616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 name="直接箭头连接符 46">
            <a:extLst>
              <a:ext uri="{FF2B5EF4-FFF2-40B4-BE49-F238E27FC236}">
                <a16:creationId xmlns:a16="http://schemas.microsoft.com/office/drawing/2014/main" id="{860BA72E-0A43-4738-A86E-114D03DC9F48}"/>
              </a:ext>
            </a:extLst>
          </p:cNvPr>
          <p:cNvCxnSpPr>
            <a:cxnSpLocks noChangeShapeType="1"/>
          </p:cNvCxnSpPr>
          <p:nvPr/>
        </p:nvCxnSpPr>
        <p:spPr bwMode="auto">
          <a:xfrm rot="5400000" flipH="1" flipV="1">
            <a:off x="6858794" y="3961606"/>
            <a:ext cx="609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8" name="直接箭头连接符 47">
            <a:extLst>
              <a:ext uri="{FF2B5EF4-FFF2-40B4-BE49-F238E27FC236}">
                <a16:creationId xmlns:a16="http://schemas.microsoft.com/office/drawing/2014/main" id="{03DC2B91-05C4-475B-BF68-1FC5FC4DE03F}"/>
              </a:ext>
            </a:extLst>
          </p:cNvPr>
          <p:cNvCxnSpPr>
            <a:cxnSpLocks noChangeShapeType="1"/>
          </p:cNvCxnSpPr>
          <p:nvPr/>
        </p:nvCxnSpPr>
        <p:spPr bwMode="auto">
          <a:xfrm>
            <a:off x="2362200" y="3352800"/>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9" name="直接箭头连接符 48">
            <a:extLst>
              <a:ext uri="{FF2B5EF4-FFF2-40B4-BE49-F238E27FC236}">
                <a16:creationId xmlns:a16="http://schemas.microsoft.com/office/drawing/2014/main" id="{BF99E772-B36E-4D5C-BB26-6C84A8D520EE}"/>
              </a:ext>
            </a:extLst>
          </p:cNvPr>
          <p:cNvCxnSpPr>
            <a:cxnSpLocks noChangeShapeType="1"/>
          </p:cNvCxnSpPr>
          <p:nvPr/>
        </p:nvCxnSpPr>
        <p:spPr bwMode="auto">
          <a:xfrm>
            <a:off x="3429000" y="3352800"/>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 name="直接箭头连接符 49">
            <a:extLst>
              <a:ext uri="{FF2B5EF4-FFF2-40B4-BE49-F238E27FC236}">
                <a16:creationId xmlns:a16="http://schemas.microsoft.com/office/drawing/2014/main" id="{060F99E5-17C2-4055-B4C1-D9A0B5808180}"/>
              </a:ext>
            </a:extLst>
          </p:cNvPr>
          <p:cNvCxnSpPr>
            <a:cxnSpLocks noChangeShapeType="1"/>
          </p:cNvCxnSpPr>
          <p:nvPr/>
        </p:nvCxnSpPr>
        <p:spPr bwMode="auto">
          <a:xfrm>
            <a:off x="4495800" y="3352800"/>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1" name="直接箭头连接符 50">
            <a:extLst>
              <a:ext uri="{FF2B5EF4-FFF2-40B4-BE49-F238E27FC236}">
                <a16:creationId xmlns:a16="http://schemas.microsoft.com/office/drawing/2014/main" id="{C3E56DD3-67A0-4502-82BB-37359900FAC4}"/>
              </a:ext>
            </a:extLst>
          </p:cNvPr>
          <p:cNvCxnSpPr>
            <a:cxnSpLocks noChangeShapeType="1"/>
          </p:cNvCxnSpPr>
          <p:nvPr/>
        </p:nvCxnSpPr>
        <p:spPr bwMode="auto">
          <a:xfrm>
            <a:off x="5486400" y="3352800"/>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 name="直接箭头连接符 51">
            <a:extLst>
              <a:ext uri="{FF2B5EF4-FFF2-40B4-BE49-F238E27FC236}">
                <a16:creationId xmlns:a16="http://schemas.microsoft.com/office/drawing/2014/main" id="{BECDF7AD-67EE-43C4-AD37-21E43BBAA4D3}"/>
              </a:ext>
            </a:extLst>
          </p:cNvPr>
          <p:cNvCxnSpPr>
            <a:cxnSpLocks noChangeShapeType="1"/>
          </p:cNvCxnSpPr>
          <p:nvPr/>
        </p:nvCxnSpPr>
        <p:spPr bwMode="auto">
          <a:xfrm>
            <a:off x="6400800" y="3352800"/>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3" name="椭圆 52">
            <a:extLst>
              <a:ext uri="{FF2B5EF4-FFF2-40B4-BE49-F238E27FC236}">
                <a16:creationId xmlns:a16="http://schemas.microsoft.com/office/drawing/2014/main" id="{3806C6E8-8FA3-4B69-9730-E2FF6F6E7176}"/>
              </a:ext>
            </a:extLst>
          </p:cNvPr>
          <p:cNvSpPr>
            <a:spLocks noChangeArrowheads="1"/>
          </p:cNvSpPr>
          <p:nvPr/>
        </p:nvSpPr>
        <p:spPr bwMode="auto">
          <a:xfrm>
            <a:off x="1905000" y="44958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矩形 53">
            <a:extLst>
              <a:ext uri="{FF2B5EF4-FFF2-40B4-BE49-F238E27FC236}">
                <a16:creationId xmlns:a16="http://schemas.microsoft.com/office/drawing/2014/main" id="{E9B695BF-8278-4CD7-A597-683E0229F888}"/>
              </a:ext>
            </a:extLst>
          </p:cNvPr>
          <p:cNvSpPr>
            <a:spLocks noChangeArrowheads="1"/>
          </p:cNvSpPr>
          <p:nvPr/>
        </p:nvSpPr>
        <p:spPr bwMode="auto">
          <a:xfrm>
            <a:off x="1981200" y="3352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矩形 54">
            <a:extLst>
              <a:ext uri="{FF2B5EF4-FFF2-40B4-BE49-F238E27FC236}">
                <a16:creationId xmlns:a16="http://schemas.microsoft.com/office/drawing/2014/main" id="{D03801EE-3704-42DF-A8E3-27A9115B8C12}"/>
              </a:ext>
            </a:extLst>
          </p:cNvPr>
          <p:cNvSpPr>
            <a:spLocks noChangeArrowheads="1"/>
          </p:cNvSpPr>
          <p:nvPr/>
        </p:nvSpPr>
        <p:spPr bwMode="auto">
          <a:xfrm>
            <a:off x="16764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 name="矩形 55">
            <a:extLst>
              <a:ext uri="{FF2B5EF4-FFF2-40B4-BE49-F238E27FC236}">
                <a16:creationId xmlns:a16="http://schemas.microsoft.com/office/drawing/2014/main" id="{1AF27778-4E9D-46BD-A8C5-C65858353120}"/>
              </a:ext>
            </a:extLst>
          </p:cNvPr>
          <p:cNvSpPr>
            <a:spLocks noChangeArrowheads="1"/>
          </p:cNvSpPr>
          <p:nvPr/>
        </p:nvSpPr>
        <p:spPr bwMode="auto">
          <a:xfrm>
            <a:off x="19812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矩形 56">
            <a:extLst>
              <a:ext uri="{FF2B5EF4-FFF2-40B4-BE49-F238E27FC236}">
                <a16:creationId xmlns:a16="http://schemas.microsoft.com/office/drawing/2014/main" id="{AAC0823A-C9DF-4EC4-A069-C6A431703E0B}"/>
              </a:ext>
            </a:extLst>
          </p:cNvPr>
          <p:cNvSpPr>
            <a:spLocks noChangeArrowheads="1"/>
          </p:cNvSpPr>
          <p:nvPr/>
        </p:nvSpPr>
        <p:spPr bwMode="auto">
          <a:xfrm>
            <a:off x="28956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矩形 57">
            <a:extLst>
              <a:ext uri="{FF2B5EF4-FFF2-40B4-BE49-F238E27FC236}">
                <a16:creationId xmlns:a16="http://schemas.microsoft.com/office/drawing/2014/main" id="{56B67E2C-E21F-44FD-8C4C-27DEBA54DC5A}"/>
              </a:ext>
            </a:extLst>
          </p:cNvPr>
          <p:cNvSpPr>
            <a:spLocks noChangeArrowheads="1"/>
          </p:cNvSpPr>
          <p:nvPr/>
        </p:nvSpPr>
        <p:spPr bwMode="auto">
          <a:xfrm>
            <a:off x="40386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 name="矩形 58">
            <a:extLst>
              <a:ext uri="{FF2B5EF4-FFF2-40B4-BE49-F238E27FC236}">
                <a16:creationId xmlns:a16="http://schemas.microsoft.com/office/drawing/2014/main" id="{53185E24-249A-4FF2-915D-2D42BFA34504}"/>
              </a:ext>
            </a:extLst>
          </p:cNvPr>
          <p:cNvSpPr>
            <a:spLocks noChangeArrowheads="1"/>
          </p:cNvSpPr>
          <p:nvPr/>
        </p:nvSpPr>
        <p:spPr bwMode="auto">
          <a:xfrm>
            <a:off x="51054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 name="矩形 59">
            <a:extLst>
              <a:ext uri="{FF2B5EF4-FFF2-40B4-BE49-F238E27FC236}">
                <a16:creationId xmlns:a16="http://schemas.microsoft.com/office/drawing/2014/main" id="{4CE3070F-029B-447D-9611-A41772756AC6}"/>
              </a:ext>
            </a:extLst>
          </p:cNvPr>
          <p:cNvSpPr>
            <a:spLocks noChangeArrowheads="1"/>
          </p:cNvSpPr>
          <p:nvPr/>
        </p:nvSpPr>
        <p:spPr bwMode="auto">
          <a:xfrm>
            <a:off x="60198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矩形 60">
            <a:extLst>
              <a:ext uri="{FF2B5EF4-FFF2-40B4-BE49-F238E27FC236}">
                <a16:creationId xmlns:a16="http://schemas.microsoft.com/office/drawing/2014/main" id="{F3598FB8-C1E9-4A2A-8295-645C4E41E93F}"/>
              </a:ext>
            </a:extLst>
          </p:cNvPr>
          <p:cNvSpPr>
            <a:spLocks noChangeArrowheads="1"/>
          </p:cNvSpPr>
          <p:nvPr/>
        </p:nvSpPr>
        <p:spPr bwMode="auto">
          <a:xfrm>
            <a:off x="70104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 name="矩形 61">
            <a:extLst>
              <a:ext uri="{FF2B5EF4-FFF2-40B4-BE49-F238E27FC236}">
                <a16:creationId xmlns:a16="http://schemas.microsoft.com/office/drawing/2014/main" id="{B71234AA-D2DF-4B6C-AC12-F431274EAE02}"/>
              </a:ext>
            </a:extLst>
          </p:cNvPr>
          <p:cNvSpPr>
            <a:spLocks noChangeArrowheads="1"/>
          </p:cNvSpPr>
          <p:nvPr/>
        </p:nvSpPr>
        <p:spPr bwMode="auto">
          <a:xfrm>
            <a:off x="2895600" y="3352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 name="矩形 62">
            <a:extLst>
              <a:ext uri="{FF2B5EF4-FFF2-40B4-BE49-F238E27FC236}">
                <a16:creationId xmlns:a16="http://schemas.microsoft.com/office/drawing/2014/main" id="{5FD43CA8-4CA0-4177-9682-A92DDD24F24E}"/>
              </a:ext>
            </a:extLst>
          </p:cNvPr>
          <p:cNvSpPr>
            <a:spLocks noChangeArrowheads="1"/>
          </p:cNvSpPr>
          <p:nvPr/>
        </p:nvSpPr>
        <p:spPr bwMode="auto">
          <a:xfrm>
            <a:off x="4038600" y="3352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 name="矩形 63">
            <a:extLst>
              <a:ext uri="{FF2B5EF4-FFF2-40B4-BE49-F238E27FC236}">
                <a16:creationId xmlns:a16="http://schemas.microsoft.com/office/drawing/2014/main" id="{A3B82565-4D2B-462D-96CE-D10AB455AA7D}"/>
              </a:ext>
            </a:extLst>
          </p:cNvPr>
          <p:cNvSpPr>
            <a:spLocks noChangeArrowheads="1"/>
          </p:cNvSpPr>
          <p:nvPr/>
        </p:nvSpPr>
        <p:spPr bwMode="auto">
          <a:xfrm>
            <a:off x="5105400" y="3276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 name="矩形 64">
            <a:extLst>
              <a:ext uri="{FF2B5EF4-FFF2-40B4-BE49-F238E27FC236}">
                <a16:creationId xmlns:a16="http://schemas.microsoft.com/office/drawing/2014/main" id="{2B9BEC2C-3295-4BED-B07E-B8D04EF596D1}"/>
              </a:ext>
            </a:extLst>
          </p:cNvPr>
          <p:cNvSpPr>
            <a:spLocks noChangeArrowheads="1"/>
          </p:cNvSpPr>
          <p:nvPr/>
        </p:nvSpPr>
        <p:spPr bwMode="auto">
          <a:xfrm>
            <a:off x="7010400" y="3276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 name="矩形 65">
            <a:extLst>
              <a:ext uri="{FF2B5EF4-FFF2-40B4-BE49-F238E27FC236}">
                <a16:creationId xmlns:a16="http://schemas.microsoft.com/office/drawing/2014/main" id="{E6E2DB3A-DCD5-436C-8B0D-347444FBB865}"/>
              </a:ext>
            </a:extLst>
          </p:cNvPr>
          <p:cNvSpPr>
            <a:spLocks noChangeArrowheads="1"/>
          </p:cNvSpPr>
          <p:nvPr/>
        </p:nvSpPr>
        <p:spPr bwMode="auto">
          <a:xfrm>
            <a:off x="6019800" y="3276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 name="矩形 66">
            <a:extLst>
              <a:ext uri="{FF2B5EF4-FFF2-40B4-BE49-F238E27FC236}">
                <a16:creationId xmlns:a16="http://schemas.microsoft.com/office/drawing/2014/main" id="{C692A74F-DB55-4287-84BF-6DBD043153F4}"/>
              </a:ext>
            </a:extLst>
          </p:cNvPr>
          <p:cNvSpPr>
            <a:spLocks noChangeArrowheads="1"/>
          </p:cNvSpPr>
          <p:nvPr/>
        </p:nvSpPr>
        <p:spPr bwMode="auto">
          <a:xfrm>
            <a:off x="2590800" y="3124200"/>
            <a:ext cx="24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矩形 67">
            <a:extLst>
              <a:ext uri="{FF2B5EF4-FFF2-40B4-BE49-F238E27FC236}">
                <a16:creationId xmlns:a16="http://schemas.microsoft.com/office/drawing/2014/main" id="{19CAA875-7CAF-4989-B76A-6923F4ACC501}"/>
              </a:ext>
            </a:extLst>
          </p:cNvPr>
          <p:cNvSpPr>
            <a:spLocks noChangeArrowheads="1"/>
          </p:cNvSpPr>
          <p:nvPr/>
        </p:nvSpPr>
        <p:spPr bwMode="auto">
          <a:xfrm>
            <a:off x="3733800" y="3124200"/>
            <a:ext cx="24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 name="矩形 68">
            <a:extLst>
              <a:ext uri="{FF2B5EF4-FFF2-40B4-BE49-F238E27FC236}">
                <a16:creationId xmlns:a16="http://schemas.microsoft.com/office/drawing/2014/main" id="{3B06AA02-0B21-4E4F-BC0C-688DB1140FD4}"/>
              </a:ext>
            </a:extLst>
          </p:cNvPr>
          <p:cNvSpPr>
            <a:spLocks noChangeArrowheads="1"/>
          </p:cNvSpPr>
          <p:nvPr/>
        </p:nvSpPr>
        <p:spPr bwMode="auto">
          <a:xfrm>
            <a:off x="4800600" y="3124200"/>
            <a:ext cx="24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 name="矩形 69">
            <a:extLst>
              <a:ext uri="{FF2B5EF4-FFF2-40B4-BE49-F238E27FC236}">
                <a16:creationId xmlns:a16="http://schemas.microsoft.com/office/drawing/2014/main" id="{F6E786DA-621B-4EFA-8076-225470B9627A}"/>
              </a:ext>
            </a:extLst>
          </p:cNvPr>
          <p:cNvSpPr>
            <a:spLocks noChangeArrowheads="1"/>
          </p:cNvSpPr>
          <p:nvPr/>
        </p:nvSpPr>
        <p:spPr bwMode="auto">
          <a:xfrm>
            <a:off x="5715000" y="3124200"/>
            <a:ext cx="24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 name="矩形 70">
            <a:extLst>
              <a:ext uri="{FF2B5EF4-FFF2-40B4-BE49-F238E27FC236}">
                <a16:creationId xmlns:a16="http://schemas.microsoft.com/office/drawing/2014/main" id="{68A20229-3E98-40AB-A19F-308C4CAF3644}"/>
              </a:ext>
            </a:extLst>
          </p:cNvPr>
          <p:cNvSpPr>
            <a:spLocks noChangeArrowheads="1"/>
          </p:cNvSpPr>
          <p:nvPr/>
        </p:nvSpPr>
        <p:spPr bwMode="auto">
          <a:xfrm>
            <a:off x="6705600" y="3124200"/>
            <a:ext cx="24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 name="椭圆 71">
            <a:extLst>
              <a:ext uri="{FF2B5EF4-FFF2-40B4-BE49-F238E27FC236}">
                <a16:creationId xmlns:a16="http://schemas.microsoft.com/office/drawing/2014/main" id="{FB954D0D-F8B6-4882-B36B-6C46517AFB38}"/>
              </a:ext>
            </a:extLst>
          </p:cNvPr>
          <p:cNvSpPr>
            <a:spLocks noChangeArrowheads="1"/>
          </p:cNvSpPr>
          <p:nvPr/>
        </p:nvSpPr>
        <p:spPr bwMode="auto">
          <a:xfrm>
            <a:off x="19050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 name="矩形 72">
            <a:extLst>
              <a:ext uri="{FF2B5EF4-FFF2-40B4-BE49-F238E27FC236}">
                <a16:creationId xmlns:a16="http://schemas.microsoft.com/office/drawing/2014/main" id="{6D74BDDC-5D3D-4508-BD42-009AC03A0881}"/>
              </a:ext>
            </a:extLst>
          </p:cNvPr>
          <p:cNvSpPr>
            <a:spLocks noChangeArrowheads="1"/>
          </p:cNvSpPr>
          <p:nvPr/>
        </p:nvSpPr>
        <p:spPr bwMode="auto">
          <a:xfrm>
            <a:off x="25908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 name="椭圆 73">
            <a:extLst>
              <a:ext uri="{FF2B5EF4-FFF2-40B4-BE49-F238E27FC236}">
                <a16:creationId xmlns:a16="http://schemas.microsoft.com/office/drawing/2014/main" id="{1673B287-638E-444C-8054-A6DEB4E11544}"/>
              </a:ext>
            </a:extLst>
          </p:cNvPr>
          <p:cNvSpPr>
            <a:spLocks noChangeArrowheads="1"/>
          </p:cNvSpPr>
          <p:nvPr/>
        </p:nvSpPr>
        <p:spPr bwMode="auto">
          <a:xfrm>
            <a:off x="28194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矩形 74">
            <a:extLst>
              <a:ext uri="{FF2B5EF4-FFF2-40B4-BE49-F238E27FC236}">
                <a16:creationId xmlns:a16="http://schemas.microsoft.com/office/drawing/2014/main" id="{D2892525-E0D4-426B-BBA3-FF284069B529}"/>
              </a:ext>
            </a:extLst>
          </p:cNvPr>
          <p:cNvSpPr>
            <a:spLocks noChangeArrowheads="1"/>
          </p:cNvSpPr>
          <p:nvPr/>
        </p:nvSpPr>
        <p:spPr bwMode="auto">
          <a:xfrm>
            <a:off x="37338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 name="椭圆 75">
            <a:extLst>
              <a:ext uri="{FF2B5EF4-FFF2-40B4-BE49-F238E27FC236}">
                <a16:creationId xmlns:a16="http://schemas.microsoft.com/office/drawing/2014/main" id="{CE221EC2-6C26-42DD-A0CD-314A2DD41263}"/>
              </a:ext>
            </a:extLst>
          </p:cNvPr>
          <p:cNvSpPr>
            <a:spLocks noChangeArrowheads="1"/>
          </p:cNvSpPr>
          <p:nvPr/>
        </p:nvSpPr>
        <p:spPr bwMode="auto">
          <a:xfrm>
            <a:off x="39624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 name="矩形 76">
            <a:extLst>
              <a:ext uri="{FF2B5EF4-FFF2-40B4-BE49-F238E27FC236}">
                <a16:creationId xmlns:a16="http://schemas.microsoft.com/office/drawing/2014/main" id="{72B3AC68-138B-4D0E-BB42-0E82BCE0839C}"/>
              </a:ext>
            </a:extLst>
          </p:cNvPr>
          <p:cNvSpPr>
            <a:spLocks noChangeArrowheads="1"/>
          </p:cNvSpPr>
          <p:nvPr/>
        </p:nvSpPr>
        <p:spPr bwMode="auto">
          <a:xfrm>
            <a:off x="48006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 name="椭圆 77">
            <a:extLst>
              <a:ext uri="{FF2B5EF4-FFF2-40B4-BE49-F238E27FC236}">
                <a16:creationId xmlns:a16="http://schemas.microsoft.com/office/drawing/2014/main" id="{D5A4C1F1-606C-445D-B644-ECC40F4D24AB}"/>
              </a:ext>
            </a:extLst>
          </p:cNvPr>
          <p:cNvSpPr>
            <a:spLocks noChangeArrowheads="1"/>
          </p:cNvSpPr>
          <p:nvPr/>
        </p:nvSpPr>
        <p:spPr bwMode="auto">
          <a:xfrm>
            <a:off x="50292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矩形 78">
            <a:extLst>
              <a:ext uri="{FF2B5EF4-FFF2-40B4-BE49-F238E27FC236}">
                <a16:creationId xmlns:a16="http://schemas.microsoft.com/office/drawing/2014/main" id="{F2BAFF3C-7F59-48EB-BC47-66D782BCBCA2}"/>
              </a:ext>
            </a:extLst>
          </p:cNvPr>
          <p:cNvSpPr>
            <a:spLocks noChangeArrowheads="1"/>
          </p:cNvSpPr>
          <p:nvPr/>
        </p:nvSpPr>
        <p:spPr bwMode="auto">
          <a:xfrm>
            <a:off x="5105400" y="2743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 name="椭圆 79">
            <a:extLst>
              <a:ext uri="{FF2B5EF4-FFF2-40B4-BE49-F238E27FC236}">
                <a16:creationId xmlns:a16="http://schemas.microsoft.com/office/drawing/2014/main" id="{7BC0C170-E3C2-41DB-ACE8-22F04EF7B8E9}"/>
              </a:ext>
            </a:extLst>
          </p:cNvPr>
          <p:cNvSpPr>
            <a:spLocks noChangeArrowheads="1"/>
          </p:cNvSpPr>
          <p:nvPr/>
        </p:nvSpPr>
        <p:spPr bwMode="auto">
          <a:xfrm>
            <a:off x="5029200" y="18288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 name="矩形 80">
            <a:extLst>
              <a:ext uri="{FF2B5EF4-FFF2-40B4-BE49-F238E27FC236}">
                <a16:creationId xmlns:a16="http://schemas.microsoft.com/office/drawing/2014/main" id="{B3655313-0560-45F3-AE55-1A8517A5889C}"/>
              </a:ext>
            </a:extLst>
          </p:cNvPr>
          <p:cNvSpPr>
            <a:spLocks noChangeArrowheads="1"/>
          </p:cNvSpPr>
          <p:nvPr/>
        </p:nvSpPr>
        <p:spPr bwMode="auto">
          <a:xfrm>
            <a:off x="57150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 name="椭圆 81">
            <a:extLst>
              <a:ext uri="{FF2B5EF4-FFF2-40B4-BE49-F238E27FC236}">
                <a16:creationId xmlns:a16="http://schemas.microsoft.com/office/drawing/2014/main" id="{8D0A33E1-077D-4E07-8C79-BD29AD6DE431}"/>
              </a:ext>
            </a:extLst>
          </p:cNvPr>
          <p:cNvSpPr>
            <a:spLocks noChangeArrowheads="1"/>
          </p:cNvSpPr>
          <p:nvPr/>
        </p:nvSpPr>
        <p:spPr bwMode="auto">
          <a:xfrm>
            <a:off x="59436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矩形 82">
            <a:extLst>
              <a:ext uri="{FF2B5EF4-FFF2-40B4-BE49-F238E27FC236}">
                <a16:creationId xmlns:a16="http://schemas.microsoft.com/office/drawing/2014/main" id="{93568185-F290-4571-81E4-5B8545CBAC31}"/>
              </a:ext>
            </a:extLst>
          </p:cNvPr>
          <p:cNvSpPr>
            <a:spLocks noChangeArrowheads="1"/>
          </p:cNvSpPr>
          <p:nvPr/>
        </p:nvSpPr>
        <p:spPr bwMode="auto">
          <a:xfrm>
            <a:off x="67056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 name="椭圆 83">
            <a:extLst>
              <a:ext uri="{FF2B5EF4-FFF2-40B4-BE49-F238E27FC236}">
                <a16:creationId xmlns:a16="http://schemas.microsoft.com/office/drawing/2014/main" id="{297A9587-52D6-42BA-AB73-A34AF6624A66}"/>
              </a:ext>
            </a:extLst>
          </p:cNvPr>
          <p:cNvSpPr>
            <a:spLocks noChangeArrowheads="1"/>
          </p:cNvSpPr>
          <p:nvPr/>
        </p:nvSpPr>
        <p:spPr bwMode="auto">
          <a:xfrm>
            <a:off x="6934200" y="30480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 name="矩形 84">
            <a:extLst>
              <a:ext uri="{FF2B5EF4-FFF2-40B4-BE49-F238E27FC236}">
                <a16:creationId xmlns:a16="http://schemas.microsoft.com/office/drawing/2014/main" id="{CEFC381D-F679-477D-82E2-9280B0934CFE}"/>
              </a:ext>
            </a:extLst>
          </p:cNvPr>
          <p:cNvSpPr>
            <a:spLocks noChangeArrowheads="1"/>
          </p:cNvSpPr>
          <p:nvPr/>
        </p:nvSpPr>
        <p:spPr bwMode="auto">
          <a:xfrm>
            <a:off x="7010400" y="2743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椭圆 85">
            <a:extLst>
              <a:ext uri="{FF2B5EF4-FFF2-40B4-BE49-F238E27FC236}">
                <a16:creationId xmlns:a16="http://schemas.microsoft.com/office/drawing/2014/main" id="{B088A054-BD08-44CF-9E1D-F4E2A03F211C}"/>
              </a:ext>
            </a:extLst>
          </p:cNvPr>
          <p:cNvSpPr>
            <a:spLocks noChangeArrowheads="1"/>
          </p:cNvSpPr>
          <p:nvPr/>
        </p:nvSpPr>
        <p:spPr bwMode="auto">
          <a:xfrm>
            <a:off x="6858000" y="1828800"/>
            <a:ext cx="457200" cy="457200"/>
          </a:xfrm>
          <a:prstGeom prst="ellipse">
            <a:avLst/>
          </a:prstGeom>
          <a:solidFill>
            <a:schemeClr val="tx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 name="矩形 107">
            <a:extLst>
              <a:ext uri="{FF2B5EF4-FFF2-40B4-BE49-F238E27FC236}">
                <a16:creationId xmlns:a16="http://schemas.microsoft.com/office/drawing/2014/main" id="{A97AD6BB-12E2-4AD6-A238-2D173C132C86}"/>
              </a:ext>
            </a:extLst>
          </p:cNvPr>
          <p:cNvSpPr>
            <a:spLocks noChangeArrowheads="1"/>
          </p:cNvSpPr>
          <p:nvPr/>
        </p:nvSpPr>
        <p:spPr bwMode="auto">
          <a:xfrm>
            <a:off x="1143000" y="7620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Preservation  of  gradient  information  by  LSTM</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Text 167">
            <a:extLst>
              <a:ext uri="{FF2B5EF4-FFF2-40B4-BE49-F238E27FC236}">
                <a16:creationId xmlns:a16="http://schemas.microsoft.com/office/drawing/2014/main" id="{B0254E25-81A0-46E6-A32A-9793A45BB86C}"/>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Background — LSTM</a:t>
            </a:r>
            <a:endParaRPr lang="en-US" sz="2736" b="1" dirty="0">
              <a:solidFill>
                <a:schemeClr val="bg1"/>
              </a:solidFill>
              <a:latin typeface="Arial"/>
            </a:endParaRPr>
          </a:p>
        </p:txBody>
      </p:sp>
      <p:sp>
        <p:nvSpPr>
          <p:cNvPr id="89" name="灯片编号占位符 1">
            <a:extLst>
              <a:ext uri="{FF2B5EF4-FFF2-40B4-BE49-F238E27FC236}">
                <a16:creationId xmlns:a16="http://schemas.microsoft.com/office/drawing/2014/main" id="{C5027B4D-45E2-47A1-BB8F-B71169E80F05}"/>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8</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01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ppt_x</p:attrName>
                                        </p:attrNameLst>
                                      </p:cBhvr>
                                      <p:tavLst>
                                        <p:tav tm="0">
                                          <p:val>
                                            <p:strVal val="#ppt_x-.2"/>
                                          </p:val>
                                        </p:tav>
                                        <p:tav tm="100000">
                                          <p:val>
                                            <p:strVal val="#ppt_x"/>
                                          </p:val>
                                        </p:tav>
                                      </p:tavLst>
                                    </p:anim>
                                    <p:anim calcmode="lin" valueType="num">
                                      <p:cBhvr>
                                        <p:cTn id="1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ppt_x</p:attrName>
                                        </p:attrNameLst>
                                      </p:cBhvr>
                                      <p:tavLst>
                                        <p:tav tm="0">
                                          <p:val>
                                            <p:strVal val="#ppt_x-.2"/>
                                          </p:val>
                                        </p:tav>
                                        <p:tav tm="100000">
                                          <p:val>
                                            <p:strVal val="#ppt_x"/>
                                          </p:val>
                                        </p:tav>
                                      </p:tavLst>
                                    </p:anim>
                                    <p:anim calcmode="lin" valueType="num">
                                      <p:cBhvr>
                                        <p:cTn id="1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5"/>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ppt_x</p:attrName>
                                        </p:attrNameLst>
                                      </p:cBhvr>
                                      <p:tavLst>
                                        <p:tav tm="0">
                                          <p:val>
                                            <p:strVal val="#ppt_x-.2"/>
                                          </p:val>
                                        </p:tav>
                                        <p:tav tm="100000">
                                          <p:val>
                                            <p:strVal val="#ppt_x"/>
                                          </p:val>
                                        </p:tav>
                                      </p:tavLst>
                                    </p:anim>
                                    <p:anim calcmode="lin" valueType="num">
                                      <p:cBhvr>
                                        <p:cTn id="2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6"/>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ppt_x</p:attrName>
                                        </p:attrNameLst>
                                      </p:cBhvr>
                                      <p:tavLst>
                                        <p:tav tm="0">
                                          <p:val>
                                            <p:strVal val="#ppt_x-.2"/>
                                          </p:val>
                                        </p:tav>
                                        <p:tav tm="100000">
                                          <p:val>
                                            <p:strVal val="#ppt_x"/>
                                          </p:val>
                                        </p:tav>
                                      </p:tavLst>
                                    </p:anim>
                                    <p:anim calcmode="lin" valueType="num">
                                      <p:cBhvr>
                                        <p:cTn id="28"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9"/>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1000" fill="hold"/>
                                        <p:tgtEl>
                                          <p:spTgt spid="22"/>
                                        </p:tgtEl>
                                        <p:attrNameLst>
                                          <p:attrName>ppt_x</p:attrName>
                                        </p:attrNameLst>
                                      </p:cBhvr>
                                      <p:tavLst>
                                        <p:tav tm="0">
                                          <p:val>
                                            <p:strVal val="#ppt_x-.2"/>
                                          </p:val>
                                        </p:tav>
                                        <p:tav tm="100000">
                                          <p:val>
                                            <p:strVal val="#ppt_x"/>
                                          </p:val>
                                        </p:tav>
                                      </p:tavLst>
                                    </p:anim>
                                    <p:anim calcmode="lin" valueType="num">
                                      <p:cBhvr>
                                        <p:cTn id="33"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2"/>
                                        </p:tgtEl>
                                      </p:cBhvr>
                                    </p:animEffect>
                                  </p:childTnLst>
                                </p:cTn>
                              </p:par>
                            </p:childTnLst>
                          </p:cTn>
                        </p:par>
                        <p:par>
                          <p:cTn id="35" fill="hold">
                            <p:stCondLst>
                              <p:cond delay="1000"/>
                            </p:stCondLst>
                            <p:childTnLst>
                              <p:par>
                                <p:cTn id="36" presetID="29"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ppt_x</p:attrName>
                                        </p:attrNameLst>
                                      </p:cBhvr>
                                      <p:tavLst>
                                        <p:tav tm="0">
                                          <p:val>
                                            <p:strVal val="#ppt_x-.2"/>
                                          </p:val>
                                        </p:tav>
                                        <p:tav tm="100000">
                                          <p:val>
                                            <p:strVal val="#ppt_x"/>
                                          </p:val>
                                        </p:tav>
                                      </p:tavLst>
                                    </p:anim>
                                    <p:anim calcmode="lin" valueType="num">
                                      <p:cBhvr>
                                        <p:cTn id="3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40" dur="1000"/>
                                        <p:tgtEl>
                                          <p:spTgt spid="7"/>
                                        </p:tgtEl>
                                      </p:cBhvr>
                                    </p:animEffect>
                                  </p:childTnLst>
                                </p:cTn>
                              </p:par>
                              <p:par>
                                <p:cTn id="41" presetID="29"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ppt_x</p:attrName>
                                        </p:attrNameLst>
                                      </p:cBhvr>
                                      <p:tavLst>
                                        <p:tav tm="0">
                                          <p:val>
                                            <p:strVal val="#ppt_x-.2"/>
                                          </p:val>
                                        </p:tav>
                                        <p:tav tm="100000">
                                          <p:val>
                                            <p:strVal val="#ppt_x"/>
                                          </p:val>
                                        </p:tav>
                                      </p:tavLst>
                                    </p:anim>
                                    <p:anim calcmode="lin" valueType="num">
                                      <p:cBhvr>
                                        <p:cTn id="44"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45" dur="1000"/>
                                        <p:tgtEl>
                                          <p:spTgt spid="12"/>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1000" fill="hold"/>
                                        <p:tgtEl>
                                          <p:spTgt spid="13"/>
                                        </p:tgtEl>
                                        <p:attrNameLst>
                                          <p:attrName>ppt_x</p:attrName>
                                        </p:attrNameLst>
                                      </p:cBhvr>
                                      <p:tavLst>
                                        <p:tav tm="0">
                                          <p:val>
                                            <p:strVal val="#ppt_x-.2"/>
                                          </p:val>
                                        </p:tav>
                                        <p:tav tm="100000">
                                          <p:val>
                                            <p:strVal val="#ppt_x"/>
                                          </p:val>
                                        </p:tav>
                                      </p:tavLst>
                                    </p:anim>
                                    <p:anim calcmode="lin" valueType="num">
                                      <p:cBhvr>
                                        <p:cTn id="49"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50" dur="1000"/>
                                        <p:tgtEl>
                                          <p:spTgt spid="13"/>
                                        </p:tgtEl>
                                      </p:cBhvr>
                                    </p:animEffect>
                                  </p:childTnLst>
                                </p:cTn>
                              </p:par>
                              <p:par>
                                <p:cTn id="51" presetID="29"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1000" fill="hold"/>
                                        <p:tgtEl>
                                          <p:spTgt spid="14"/>
                                        </p:tgtEl>
                                        <p:attrNameLst>
                                          <p:attrName>ppt_x</p:attrName>
                                        </p:attrNameLst>
                                      </p:cBhvr>
                                      <p:tavLst>
                                        <p:tav tm="0">
                                          <p:val>
                                            <p:strVal val="#ppt_x-.2"/>
                                          </p:val>
                                        </p:tav>
                                        <p:tav tm="100000">
                                          <p:val>
                                            <p:strVal val="#ppt_x"/>
                                          </p:val>
                                        </p:tav>
                                      </p:tavLst>
                                    </p:anim>
                                    <p:anim calcmode="lin" valueType="num">
                                      <p:cBhvr>
                                        <p:cTn id="54"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55" dur="1000"/>
                                        <p:tgtEl>
                                          <p:spTgt spid="14"/>
                                        </p:tgtEl>
                                      </p:cBhvr>
                                    </p:animEffect>
                                  </p:childTnLst>
                                </p:cTn>
                              </p:par>
                              <p:par>
                                <p:cTn id="56" presetID="29"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1000" fill="hold"/>
                                        <p:tgtEl>
                                          <p:spTgt spid="18"/>
                                        </p:tgtEl>
                                        <p:attrNameLst>
                                          <p:attrName>ppt_x</p:attrName>
                                        </p:attrNameLst>
                                      </p:cBhvr>
                                      <p:tavLst>
                                        <p:tav tm="0">
                                          <p:val>
                                            <p:strVal val="#ppt_x-.2"/>
                                          </p:val>
                                        </p:tav>
                                        <p:tav tm="100000">
                                          <p:val>
                                            <p:strVal val="#ppt_x"/>
                                          </p:val>
                                        </p:tav>
                                      </p:tavLst>
                                    </p:anim>
                                    <p:anim calcmode="lin" valueType="num">
                                      <p:cBhvr>
                                        <p:cTn id="59"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60" dur="1000"/>
                                        <p:tgtEl>
                                          <p:spTgt spid="18"/>
                                        </p:tgtEl>
                                      </p:cBhvr>
                                    </p:animEffect>
                                  </p:childTnLst>
                                </p:cTn>
                              </p:par>
                              <p:par>
                                <p:cTn id="61" presetID="29"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1000" fill="hold"/>
                                        <p:tgtEl>
                                          <p:spTgt spid="21"/>
                                        </p:tgtEl>
                                        <p:attrNameLst>
                                          <p:attrName>ppt_x</p:attrName>
                                        </p:attrNameLst>
                                      </p:cBhvr>
                                      <p:tavLst>
                                        <p:tav tm="0">
                                          <p:val>
                                            <p:strVal val="#ppt_x-.2"/>
                                          </p:val>
                                        </p:tav>
                                        <p:tav tm="100000">
                                          <p:val>
                                            <p:strVal val="#ppt_x"/>
                                          </p:val>
                                        </p:tav>
                                      </p:tavLst>
                                    </p:anim>
                                    <p:anim calcmode="lin" valueType="num">
                                      <p:cBhvr>
                                        <p:cTn id="6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65" dur="1000"/>
                                        <p:tgtEl>
                                          <p:spTgt spid="21"/>
                                        </p:tgtEl>
                                      </p:cBhvr>
                                    </p:animEffect>
                                  </p:childTnLst>
                                </p:cTn>
                              </p:par>
                            </p:childTnLst>
                          </p:cTn>
                        </p:par>
                        <p:par>
                          <p:cTn id="66" fill="hold">
                            <p:stCondLst>
                              <p:cond delay="2000"/>
                            </p:stCondLst>
                            <p:childTnLst>
                              <p:par>
                                <p:cTn id="67" presetID="29" presetClass="entr" presetSubtype="0"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1000" fill="hold"/>
                                        <p:tgtEl>
                                          <p:spTgt spid="8"/>
                                        </p:tgtEl>
                                        <p:attrNameLst>
                                          <p:attrName>ppt_x</p:attrName>
                                        </p:attrNameLst>
                                      </p:cBhvr>
                                      <p:tavLst>
                                        <p:tav tm="0">
                                          <p:val>
                                            <p:strVal val="#ppt_x-.2"/>
                                          </p:val>
                                        </p:tav>
                                        <p:tav tm="100000">
                                          <p:val>
                                            <p:strVal val="#ppt_x"/>
                                          </p:val>
                                        </p:tav>
                                      </p:tavLst>
                                    </p:anim>
                                    <p:anim calcmode="lin" valueType="num">
                                      <p:cBhvr>
                                        <p:cTn id="7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71" dur="1000"/>
                                        <p:tgtEl>
                                          <p:spTgt spid="8"/>
                                        </p:tgtEl>
                                      </p:cBhvr>
                                    </p:animEffect>
                                  </p:childTnLst>
                                </p:cTn>
                              </p:par>
                              <p:par>
                                <p:cTn id="72" presetID="2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p:cTn id="74" dur="1000" fill="hold"/>
                                        <p:tgtEl>
                                          <p:spTgt spid="9"/>
                                        </p:tgtEl>
                                        <p:attrNameLst>
                                          <p:attrName>ppt_x</p:attrName>
                                        </p:attrNameLst>
                                      </p:cBhvr>
                                      <p:tavLst>
                                        <p:tav tm="0">
                                          <p:val>
                                            <p:strVal val="#ppt_x-.2"/>
                                          </p:val>
                                        </p:tav>
                                        <p:tav tm="100000">
                                          <p:val>
                                            <p:strVal val="#ppt_x"/>
                                          </p:val>
                                        </p:tav>
                                      </p:tavLst>
                                    </p:anim>
                                    <p:anim calcmode="lin" valueType="num">
                                      <p:cBhvr>
                                        <p:cTn id="75"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76" dur="1000"/>
                                        <p:tgtEl>
                                          <p:spTgt spid="9"/>
                                        </p:tgtEl>
                                      </p:cBhvr>
                                    </p:animEffect>
                                  </p:childTnLst>
                                </p:cTn>
                              </p:par>
                              <p:par>
                                <p:cTn id="77" presetID="29"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1000" fill="hold"/>
                                        <p:tgtEl>
                                          <p:spTgt spid="10"/>
                                        </p:tgtEl>
                                        <p:attrNameLst>
                                          <p:attrName>ppt_x</p:attrName>
                                        </p:attrNameLst>
                                      </p:cBhvr>
                                      <p:tavLst>
                                        <p:tav tm="0">
                                          <p:val>
                                            <p:strVal val="#ppt_x-.2"/>
                                          </p:val>
                                        </p:tav>
                                        <p:tav tm="100000">
                                          <p:val>
                                            <p:strVal val="#ppt_x"/>
                                          </p:val>
                                        </p:tav>
                                      </p:tavLst>
                                    </p:anim>
                                    <p:anim calcmode="lin" valueType="num">
                                      <p:cBhvr>
                                        <p:cTn id="80"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81" dur="1000"/>
                                        <p:tgtEl>
                                          <p:spTgt spid="10"/>
                                        </p:tgtEl>
                                      </p:cBhvr>
                                    </p:animEffect>
                                  </p:childTnLst>
                                </p:cTn>
                              </p:par>
                              <p:par>
                                <p:cTn id="82" presetID="29"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1000" fill="hold"/>
                                        <p:tgtEl>
                                          <p:spTgt spid="11"/>
                                        </p:tgtEl>
                                        <p:attrNameLst>
                                          <p:attrName>ppt_x</p:attrName>
                                        </p:attrNameLst>
                                      </p:cBhvr>
                                      <p:tavLst>
                                        <p:tav tm="0">
                                          <p:val>
                                            <p:strVal val="#ppt_x-.2"/>
                                          </p:val>
                                        </p:tav>
                                        <p:tav tm="100000">
                                          <p:val>
                                            <p:strVal val="#ppt_x"/>
                                          </p:val>
                                        </p:tav>
                                      </p:tavLst>
                                    </p:anim>
                                    <p:anim calcmode="lin" valueType="num">
                                      <p:cBhvr>
                                        <p:cTn id="8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86" dur="1000"/>
                                        <p:tgtEl>
                                          <p:spTgt spid="11"/>
                                        </p:tgtEl>
                                      </p:cBhvr>
                                    </p:animEffect>
                                  </p:childTnLst>
                                </p:cTn>
                              </p:par>
                              <p:par>
                                <p:cTn id="87" presetID="29"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1000" fill="hold"/>
                                        <p:tgtEl>
                                          <p:spTgt spid="17"/>
                                        </p:tgtEl>
                                        <p:attrNameLst>
                                          <p:attrName>ppt_x</p:attrName>
                                        </p:attrNameLst>
                                      </p:cBhvr>
                                      <p:tavLst>
                                        <p:tav tm="0">
                                          <p:val>
                                            <p:strVal val="#ppt_x-.2"/>
                                          </p:val>
                                        </p:tav>
                                        <p:tav tm="100000">
                                          <p:val>
                                            <p:strVal val="#ppt_x"/>
                                          </p:val>
                                        </p:tav>
                                      </p:tavLst>
                                    </p:anim>
                                    <p:anim calcmode="lin" valueType="num">
                                      <p:cBhvr>
                                        <p:cTn id="90"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91" dur="1000"/>
                                        <p:tgtEl>
                                          <p:spTgt spid="17"/>
                                        </p:tgtEl>
                                      </p:cBhvr>
                                    </p:animEffect>
                                  </p:childTnLst>
                                </p:cTn>
                              </p:par>
                              <p:par>
                                <p:cTn id="92" presetID="29" presetClass="entr"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p:cTn id="94" dur="1000" fill="hold"/>
                                        <p:tgtEl>
                                          <p:spTgt spid="20"/>
                                        </p:tgtEl>
                                        <p:attrNameLst>
                                          <p:attrName>ppt_x</p:attrName>
                                        </p:attrNameLst>
                                      </p:cBhvr>
                                      <p:tavLst>
                                        <p:tav tm="0">
                                          <p:val>
                                            <p:strVal val="#ppt_x-.2"/>
                                          </p:val>
                                        </p:tav>
                                        <p:tav tm="100000">
                                          <p:val>
                                            <p:strVal val="#ppt_x"/>
                                          </p:val>
                                        </p:tav>
                                      </p:tavLst>
                                    </p:anim>
                                    <p:anim calcmode="lin" valueType="num">
                                      <p:cBhvr>
                                        <p:cTn id="95"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6" dur="1000"/>
                                        <p:tgtEl>
                                          <p:spTgt spid="20"/>
                                        </p:tgtEl>
                                      </p:cBhvr>
                                    </p:animEffect>
                                  </p:childTnLst>
                                </p:cTn>
                              </p:par>
                            </p:childTnLst>
                          </p:cTn>
                        </p:par>
                        <p:par>
                          <p:cTn id="97" fill="hold">
                            <p:stCondLst>
                              <p:cond delay="3000"/>
                            </p:stCondLst>
                            <p:childTnLst>
                              <p:par>
                                <p:cTn id="98" presetID="18" presetClass="entr" presetSubtype="12"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strips(downLeft)">
                                      <p:cBhvr>
                                        <p:cTn id="100" dur="500"/>
                                        <p:tgtEl>
                                          <p:spTgt spid="23"/>
                                        </p:tgtEl>
                                      </p:cBhvr>
                                    </p:animEffect>
                                  </p:childTnLst>
                                </p:cTn>
                              </p:par>
                            </p:childTnLst>
                          </p:cTn>
                        </p:par>
                        <p:par>
                          <p:cTn id="101" fill="hold">
                            <p:stCondLst>
                              <p:cond delay="3500"/>
                            </p:stCondLst>
                            <p:childTnLst>
                              <p:par>
                                <p:cTn id="102" presetID="18" presetClass="entr" presetSubtype="12"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strips(downLeft)">
                                      <p:cBhvr>
                                        <p:cTn id="104" dur="500"/>
                                        <p:tgtEl>
                                          <p:spTgt spid="24"/>
                                        </p:tgtEl>
                                      </p:cBhvr>
                                    </p:animEffect>
                                  </p:childTnLst>
                                </p:cTn>
                              </p:par>
                            </p:childTnLst>
                          </p:cTn>
                        </p:par>
                        <p:par>
                          <p:cTn id="105" fill="hold">
                            <p:stCondLst>
                              <p:cond delay="4000"/>
                            </p:stCondLst>
                            <p:childTnLst>
                              <p:par>
                                <p:cTn id="106" presetID="18" presetClass="entr" presetSubtype="12"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strips(downLeft)">
                                      <p:cBhvr>
                                        <p:cTn id="108" dur="500"/>
                                        <p:tgtEl>
                                          <p:spTgt spid="25"/>
                                        </p:tgtEl>
                                      </p:cBhvr>
                                    </p:animEffect>
                                  </p:childTnLst>
                                </p:cTn>
                              </p:par>
                            </p:childTnLst>
                          </p:cTn>
                        </p:par>
                        <p:par>
                          <p:cTn id="109" fill="hold">
                            <p:stCondLst>
                              <p:cond delay="4500"/>
                            </p:stCondLst>
                            <p:childTnLst>
                              <p:par>
                                <p:cTn id="110" presetID="18" presetClass="entr" presetSubtype="12"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strips(downLeft)">
                                      <p:cBhvr>
                                        <p:cTn id="112" dur="500"/>
                                        <p:tgtEl>
                                          <p:spTgt spid="26"/>
                                        </p:tgtEl>
                                      </p:cBhvr>
                                    </p:animEffect>
                                  </p:childTnLst>
                                </p:cTn>
                              </p:par>
                            </p:childTnLst>
                          </p:cTn>
                        </p:par>
                        <p:par>
                          <p:cTn id="113" fill="hold">
                            <p:stCondLst>
                              <p:cond delay="5000"/>
                            </p:stCondLst>
                            <p:childTnLst>
                              <p:par>
                                <p:cTn id="114" presetID="29"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p:cTn id="116" dur="1000" fill="hold"/>
                                        <p:tgtEl>
                                          <p:spTgt spid="27"/>
                                        </p:tgtEl>
                                        <p:attrNameLst>
                                          <p:attrName>ppt_x</p:attrName>
                                        </p:attrNameLst>
                                      </p:cBhvr>
                                      <p:tavLst>
                                        <p:tav tm="0">
                                          <p:val>
                                            <p:strVal val="#ppt_x-.2"/>
                                          </p:val>
                                        </p:tav>
                                        <p:tav tm="100000">
                                          <p:val>
                                            <p:strVal val="#ppt_x"/>
                                          </p:val>
                                        </p:tav>
                                      </p:tavLst>
                                    </p:anim>
                                    <p:anim calcmode="lin" valueType="num">
                                      <p:cBhvr>
                                        <p:cTn id="117"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18" dur="1000"/>
                                        <p:tgtEl>
                                          <p:spTgt spid="27"/>
                                        </p:tgtEl>
                                      </p:cBhvr>
                                    </p:animEffect>
                                  </p:childTnLst>
                                </p:cTn>
                              </p:par>
                            </p:childTnLst>
                          </p:cTn>
                        </p:par>
                        <p:par>
                          <p:cTn id="119" fill="hold">
                            <p:stCondLst>
                              <p:cond delay="6000"/>
                            </p:stCondLst>
                            <p:childTnLst>
                              <p:par>
                                <p:cTn id="120" presetID="29" presetClass="entr" presetSubtype="0"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p:cTn id="122" dur="1000" fill="hold"/>
                                        <p:tgtEl>
                                          <p:spTgt spid="28"/>
                                        </p:tgtEl>
                                        <p:attrNameLst>
                                          <p:attrName>ppt_x</p:attrName>
                                        </p:attrNameLst>
                                      </p:cBhvr>
                                      <p:tavLst>
                                        <p:tav tm="0">
                                          <p:val>
                                            <p:strVal val="#ppt_x-.2"/>
                                          </p:val>
                                        </p:tav>
                                        <p:tav tm="100000">
                                          <p:val>
                                            <p:strVal val="#ppt_x"/>
                                          </p:val>
                                        </p:tav>
                                      </p:tavLst>
                                    </p:anim>
                                    <p:anim calcmode="lin" valueType="num">
                                      <p:cBhvr>
                                        <p:cTn id="123"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24" dur="1000"/>
                                        <p:tgtEl>
                                          <p:spTgt spid="28"/>
                                        </p:tgtEl>
                                      </p:cBhvr>
                                    </p:animEffect>
                                  </p:childTnLst>
                                </p:cTn>
                              </p:par>
                            </p:childTnLst>
                          </p:cTn>
                        </p:par>
                        <p:par>
                          <p:cTn id="125" fill="hold">
                            <p:stCondLst>
                              <p:cond delay="7000"/>
                            </p:stCondLst>
                            <p:childTnLst>
                              <p:par>
                                <p:cTn id="126" presetID="18" presetClass="entr" presetSubtype="12" fill="hold" grpId="0" nodeType="after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strips(downLeft)">
                                      <p:cBhvr>
                                        <p:cTn id="128" dur="500"/>
                                        <p:tgtEl>
                                          <p:spTgt spid="29"/>
                                        </p:tgtEl>
                                      </p:cBhvr>
                                    </p:animEffect>
                                  </p:childTnLst>
                                </p:cTn>
                              </p:par>
                            </p:childTnLst>
                          </p:cTn>
                        </p:par>
                        <p:par>
                          <p:cTn id="129" fill="hold">
                            <p:stCondLst>
                              <p:cond delay="7500"/>
                            </p:stCondLst>
                            <p:childTnLst>
                              <p:par>
                                <p:cTn id="130" presetID="29" presetClass="entr" presetSubtype="0" fill="hold" grpId="0" nodeType="after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p:cTn id="132" dur="1000" fill="hold"/>
                                        <p:tgtEl>
                                          <p:spTgt spid="30"/>
                                        </p:tgtEl>
                                        <p:attrNameLst>
                                          <p:attrName>ppt_x</p:attrName>
                                        </p:attrNameLst>
                                      </p:cBhvr>
                                      <p:tavLst>
                                        <p:tav tm="0">
                                          <p:val>
                                            <p:strVal val="#ppt_x-.2"/>
                                          </p:val>
                                        </p:tav>
                                        <p:tav tm="100000">
                                          <p:val>
                                            <p:strVal val="#ppt_x"/>
                                          </p:val>
                                        </p:tav>
                                      </p:tavLst>
                                    </p:anim>
                                    <p:anim calcmode="lin" valueType="num">
                                      <p:cBhvr>
                                        <p:cTn id="133"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34" dur="1000"/>
                                        <p:tgtEl>
                                          <p:spTgt spid="30"/>
                                        </p:tgtEl>
                                      </p:cBhvr>
                                    </p:animEffect>
                                  </p:childTnLst>
                                </p:cTn>
                              </p:par>
                            </p:childTnLst>
                          </p:cTn>
                        </p:par>
                        <p:par>
                          <p:cTn id="135" fill="hold">
                            <p:stCondLst>
                              <p:cond delay="8500"/>
                            </p:stCondLst>
                            <p:childTnLst>
                              <p:par>
                                <p:cTn id="136" presetID="29" presetClass="entr" presetSubtype="0" fill="hold" grpId="0" nodeType="afterEffect">
                                  <p:stCondLst>
                                    <p:cond delay="0"/>
                                  </p:stCondLst>
                                  <p:childTnLst>
                                    <p:set>
                                      <p:cBhvr>
                                        <p:cTn id="137" dur="1" fill="hold">
                                          <p:stCondLst>
                                            <p:cond delay="0"/>
                                          </p:stCondLst>
                                        </p:cTn>
                                        <p:tgtEl>
                                          <p:spTgt spid="31"/>
                                        </p:tgtEl>
                                        <p:attrNameLst>
                                          <p:attrName>style.visibility</p:attrName>
                                        </p:attrNameLst>
                                      </p:cBhvr>
                                      <p:to>
                                        <p:strVal val="visible"/>
                                      </p:to>
                                    </p:set>
                                    <p:anim calcmode="lin" valueType="num">
                                      <p:cBhvr>
                                        <p:cTn id="138" dur="1000" fill="hold"/>
                                        <p:tgtEl>
                                          <p:spTgt spid="31"/>
                                        </p:tgtEl>
                                        <p:attrNameLst>
                                          <p:attrName>ppt_x</p:attrName>
                                        </p:attrNameLst>
                                      </p:cBhvr>
                                      <p:tavLst>
                                        <p:tav tm="0">
                                          <p:val>
                                            <p:strVal val="#ppt_x-.2"/>
                                          </p:val>
                                        </p:tav>
                                        <p:tav tm="100000">
                                          <p:val>
                                            <p:strVal val="#ppt_x"/>
                                          </p:val>
                                        </p:tav>
                                      </p:tavLst>
                                    </p:anim>
                                    <p:anim calcmode="lin" valueType="num">
                                      <p:cBhvr>
                                        <p:cTn id="13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40" dur="1000"/>
                                        <p:tgtEl>
                                          <p:spTgt spid="31"/>
                                        </p:tgtEl>
                                      </p:cBhvr>
                                    </p:animEffect>
                                  </p:childTnLst>
                                </p:cTn>
                              </p:par>
                            </p:childTnLst>
                          </p:cTn>
                        </p:par>
                        <p:par>
                          <p:cTn id="141" fill="hold">
                            <p:stCondLst>
                              <p:cond delay="9500"/>
                            </p:stCondLst>
                            <p:childTnLst>
                              <p:par>
                                <p:cTn id="142" presetID="29" presetClass="entr" presetSubtype="0" fill="hold" grpId="0" nodeType="afterEffect">
                                  <p:stCondLst>
                                    <p:cond delay="0"/>
                                  </p:stCondLst>
                                  <p:childTnLst>
                                    <p:set>
                                      <p:cBhvr>
                                        <p:cTn id="143" dur="1" fill="hold">
                                          <p:stCondLst>
                                            <p:cond delay="0"/>
                                          </p:stCondLst>
                                        </p:cTn>
                                        <p:tgtEl>
                                          <p:spTgt spid="32"/>
                                        </p:tgtEl>
                                        <p:attrNameLst>
                                          <p:attrName>style.visibility</p:attrName>
                                        </p:attrNameLst>
                                      </p:cBhvr>
                                      <p:to>
                                        <p:strVal val="visible"/>
                                      </p:to>
                                    </p:set>
                                    <p:anim calcmode="lin" valueType="num">
                                      <p:cBhvr>
                                        <p:cTn id="144" dur="1000" fill="hold"/>
                                        <p:tgtEl>
                                          <p:spTgt spid="32"/>
                                        </p:tgtEl>
                                        <p:attrNameLst>
                                          <p:attrName>ppt_x</p:attrName>
                                        </p:attrNameLst>
                                      </p:cBhvr>
                                      <p:tavLst>
                                        <p:tav tm="0">
                                          <p:val>
                                            <p:strVal val="#ppt_x-.2"/>
                                          </p:val>
                                        </p:tav>
                                        <p:tav tm="100000">
                                          <p:val>
                                            <p:strVal val="#ppt_x"/>
                                          </p:val>
                                        </p:tav>
                                      </p:tavLst>
                                    </p:anim>
                                    <p:anim calcmode="lin" valueType="num">
                                      <p:cBhvr>
                                        <p:cTn id="145"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146" dur="1000"/>
                                        <p:tgtEl>
                                          <p:spTgt spid="32"/>
                                        </p:tgtEl>
                                      </p:cBhvr>
                                    </p:animEffect>
                                  </p:childTnLst>
                                </p:cTn>
                              </p:par>
                            </p:childTnLst>
                          </p:cTn>
                        </p:par>
                        <p:par>
                          <p:cTn id="147" fill="hold">
                            <p:stCondLst>
                              <p:cond delay="10500"/>
                            </p:stCondLst>
                            <p:childTnLst>
                              <p:par>
                                <p:cTn id="148" presetID="34" presetClass="entr" presetSubtype="0" fill="hold" nodeType="afterEffect">
                                  <p:stCondLst>
                                    <p:cond delay="0"/>
                                  </p:stCondLst>
                                  <p:childTnLst>
                                    <p:set>
                                      <p:cBhvr>
                                        <p:cTn id="149" dur="1" fill="hold">
                                          <p:stCondLst>
                                            <p:cond delay="0"/>
                                          </p:stCondLst>
                                        </p:cTn>
                                        <p:tgtEl>
                                          <p:spTgt spid="35"/>
                                        </p:tgtEl>
                                        <p:attrNameLst>
                                          <p:attrName>style.visibility</p:attrName>
                                        </p:attrNameLst>
                                      </p:cBhvr>
                                      <p:to>
                                        <p:strVal val="visible"/>
                                      </p:to>
                                    </p:set>
                                    <p:anim from="(-#ppt_w/2)" to="(#ppt_x)" calcmode="lin" valueType="num">
                                      <p:cBhvr>
                                        <p:cTn id="150" dur="600" fill="hold">
                                          <p:stCondLst>
                                            <p:cond delay="0"/>
                                          </p:stCondLst>
                                        </p:cTn>
                                        <p:tgtEl>
                                          <p:spTgt spid="35"/>
                                        </p:tgtEl>
                                        <p:attrNameLst>
                                          <p:attrName>ppt_x</p:attrName>
                                        </p:attrNameLst>
                                      </p:cBhvr>
                                    </p:anim>
                                    <p:anim from="0" to="-1.0" calcmode="lin" valueType="num">
                                      <p:cBhvr>
                                        <p:cTn id="151" dur="200" decel="50000" autoRev="1" fill="hold">
                                          <p:stCondLst>
                                            <p:cond delay="600"/>
                                          </p:stCondLst>
                                        </p:cTn>
                                        <p:tgtEl>
                                          <p:spTgt spid="35"/>
                                        </p:tgtEl>
                                        <p:attrNameLst>
                                          <p:attrName>xshear</p:attrName>
                                        </p:attrNameLst>
                                      </p:cBhvr>
                                    </p:anim>
                                    <p:animScale>
                                      <p:cBhvr>
                                        <p:cTn id="152" dur="200" decel="100000" autoRev="1" fill="hold">
                                          <p:stCondLst>
                                            <p:cond delay="600"/>
                                          </p:stCondLst>
                                        </p:cTn>
                                        <p:tgtEl>
                                          <p:spTgt spid="35"/>
                                        </p:tgtEl>
                                      </p:cBhvr>
                                      <p:from x="100000" y="100000"/>
                                      <p:to x="80000" y="100000"/>
                                    </p:animScale>
                                    <p:anim by="(#ppt_h/3+#ppt_w*0.1)" calcmode="lin" valueType="num">
                                      <p:cBhvr additive="sum">
                                        <p:cTn id="153" dur="200" decel="100000" autoRev="1" fill="hold">
                                          <p:stCondLst>
                                            <p:cond delay="600"/>
                                          </p:stCondLst>
                                        </p:cTn>
                                        <p:tgtEl>
                                          <p:spTgt spid="35"/>
                                        </p:tgtEl>
                                        <p:attrNameLst>
                                          <p:attrName>ppt_x</p:attrName>
                                        </p:attrNameLst>
                                      </p:cBhvr>
                                    </p:anim>
                                  </p:childTnLst>
                                </p:cTn>
                              </p:par>
                              <p:par>
                                <p:cTn id="154" presetID="34" presetClass="entr" presetSubtype="0" fill="hold" nodeType="withEffect">
                                  <p:stCondLst>
                                    <p:cond delay="0"/>
                                  </p:stCondLst>
                                  <p:childTnLst>
                                    <p:set>
                                      <p:cBhvr>
                                        <p:cTn id="155" dur="1" fill="hold">
                                          <p:stCondLst>
                                            <p:cond delay="0"/>
                                          </p:stCondLst>
                                        </p:cTn>
                                        <p:tgtEl>
                                          <p:spTgt spid="37"/>
                                        </p:tgtEl>
                                        <p:attrNameLst>
                                          <p:attrName>style.visibility</p:attrName>
                                        </p:attrNameLst>
                                      </p:cBhvr>
                                      <p:to>
                                        <p:strVal val="visible"/>
                                      </p:to>
                                    </p:set>
                                    <p:anim from="(-#ppt_w/2)" to="(#ppt_x)" calcmode="lin" valueType="num">
                                      <p:cBhvr>
                                        <p:cTn id="156" dur="600" fill="hold">
                                          <p:stCondLst>
                                            <p:cond delay="0"/>
                                          </p:stCondLst>
                                        </p:cTn>
                                        <p:tgtEl>
                                          <p:spTgt spid="37"/>
                                        </p:tgtEl>
                                        <p:attrNameLst>
                                          <p:attrName>ppt_x</p:attrName>
                                        </p:attrNameLst>
                                      </p:cBhvr>
                                    </p:anim>
                                    <p:anim from="0" to="-1.0" calcmode="lin" valueType="num">
                                      <p:cBhvr>
                                        <p:cTn id="157" dur="200" decel="50000" autoRev="1" fill="hold">
                                          <p:stCondLst>
                                            <p:cond delay="600"/>
                                          </p:stCondLst>
                                        </p:cTn>
                                        <p:tgtEl>
                                          <p:spTgt spid="37"/>
                                        </p:tgtEl>
                                        <p:attrNameLst>
                                          <p:attrName>xshear</p:attrName>
                                        </p:attrNameLst>
                                      </p:cBhvr>
                                    </p:anim>
                                    <p:animScale>
                                      <p:cBhvr>
                                        <p:cTn id="158" dur="200" decel="100000" autoRev="1" fill="hold">
                                          <p:stCondLst>
                                            <p:cond delay="600"/>
                                          </p:stCondLst>
                                        </p:cTn>
                                        <p:tgtEl>
                                          <p:spTgt spid="37"/>
                                        </p:tgtEl>
                                      </p:cBhvr>
                                      <p:from x="100000" y="100000"/>
                                      <p:to x="80000" y="100000"/>
                                    </p:animScale>
                                    <p:anim by="(#ppt_h/3+#ppt_w*0.1)" calcmode="lin" valueType="num">
                                      <p:cBhvr additive="sum">
                                        <p:cTn id="159" dur="200" decel="100000" autoRev="1" fill="hold">
                                          <p:stCondLst>
                                            <p:cond delay="600"/>
                                          </p:stCondLst>
                                        </p:cTn>
                                        <p:tgtEl>
                                          <p:spTgt spid="37"/>
                                        </p:tgtEl>
                                        <p:attrNameLst>
                                          <p:attrName>ppt_x</p:attrName>
                                        </p:attrNameLst>
                                      </p:cBhvr>
                                    </p:anim>
                                  </p:childTnLst>
                                </p:cTn>
                              </p:par>
                              <p:par>
                                <p:cTn id="160" presetID="34" presetClass="entr" presetSubtype="0" fill="hold" nodeType="withEffect">
                                  <p:stCondLst>
                                    <p:cond delay="0"/>
                                  </p:stCondLst>
                                  <p:childTnLst>
                                    <p:set>
                                      <p:cBhvr>
                                        <p:cTn id="161" dur="1" fill="hold">
                                          <p:stCondLst>
                                            <p:cond delay="0"/>
                                          </p:stCondLst>
                                        </p:cTn>
                                        <p:tgtEl>
                                          <p:spTgt spid="38"/>
                                        </p:tgtEl>
                                        <p:attrNameLst>
                                          <p:attrName>style.visibility</p:attrName>
                                        </p:attrNameLst>
                                      </p:cBhvr>
                                      <p:to>
                                        <p:strVal val="visible"/>
                                      </p:to>
                                    </p:set>
                                    <p:anim from="(-#ppt_w/2)" to="(#ppt_x)" calcmode="lin" valueType="num">
                                      <p:cBhvr>
                                        <p:cTn id="162" dur="600" fill="hold">
                                          <p:stCondLst>
                                            <p:cond delay="0"/>
                                          </p:stCondLst>
                                        </p:cTn>
                                        <p:tgtEl>
                                          <p:spTgt spid="38"/>
                                        </p:tgtEl>
                                        <p:attrNameLst>
                                          <p:attrName>ppt_x</p:attrName>
                                        </p:attrNameLst>
                                      </p:cBhvr>
                                    </p:anim>
                                    <p:anim from="0" to="-1.0" calcmode="lin" valueType="num">
                                      <p:cBhvr>
                                        <p:cTn id="163" dur="200" decel="50000" autoRev="1" fill="hold">
                                          <p:stCondLst>
                                            <p:cond delay="600"/>
                                          </p:stCondLst>
                                        </p:cTn>
                                        <p:tgtEl>
                                          <p:spTgt spid="38"/>
                                        </p:tgtEl>
                                        <p:attrNameLst>
                                          <p:attrName>xshear</p:attrName>
                                        </p:attrNameLst>
                                      </p:cBhvr>
                                    </p:anim>
                                    <p:animScale>
                                      <p:cBhvr>
                                        <p:cTn id="164" dur="200" decel="100000" autoRev="1" fill="hold">
                                          <p:stCondLst>
                                            <p:cond delay="600"/>
                                          </p:stCondLst>
                                        </p:cTn>
                                        <p:tgtEl>
                                          <p:spTgt spid="38"/>
                                        </p:tgtEl>
                                      </p:cBhvr>
                                      <p:from x="100000" y="100000"/>
                                      <p:to x="80000" y="100000"/>
                                    </p:animScale>
                                    <p:anim by="(#ppt_h/3+#ppt_w*0.1)" calcmode="lin" valueType="num">
                                      <p:cBhvr additive="sum">
                                        <p:cTn id="165" dur="200" decel="100000" autoRev="1" fill="hold">
                                          <p:stCondLst>
                                            <p:cond delay="600"/>
                                          </p:stCondLst>
                                        </p:cTn>
                                        <p:tgtEl>
                                          <p:spTgt spid="38"/>
                                        </p:tgtEl>
                                        <p:attrNameLst>
                                          <p:attrName>ppt_x</p:attrName>
                                        </p:attrNameLst>
                                      </p:cBhvr>
                                    </p:anim>
                                  </p:childTnLst>
                                </p:cTn>
                              </p:par>
                              <p:par>
                                <p:cTn id="166" presetID="34" presetClass="entr" presetSubtype="0" fill="hold" nodeType="withEffect">
                                  <p:stCondLst>
                                    <p:cond delay="0"/>
                                  </p:stCondLst>
                                  <p:childTnLst>
                                    <p:set>
                                      <p:cBhvr>
                                        <p:cTn id="167" dur="1" fill="hold">
                                          <p:stCondLst>
                                            <p:cond delay="0"/>
                                          </p:stCondLst>
                                        </p:cTn>
                                        <p:tgtEl>
                                          <p:spTgt spid="39"/>
                                        </p:tgtEl>
                                        <p:attrNameLst>
                                          <p:attrName>style.visibility</p:attrName>
                                        </p:attrNameLst>
                                      </p:cBhvr>
                                      <p:to>
                                        <p:strVal val="visible"/>
                                      </p:to>
                                    </p:set>
                                    <p:anim from="(-#ppt_w/2)" to="(#ppt_x)" calcmode="lin" valueType="num">
                                      <p:cBhvr>
                                        <p:cTn id="168" dur="600" fill="hold">
                                          <p:stCondLst>
                                            <p:cond delay="0"/>
                                          </p:stCondLst>
                                        </p:cTn>
                                        <p:tgtEl>
                                          <p:spTgt spid="39"/>
                                        </p:tgtEl>
                                        <p:attrNameLst>
                                          <p:attrName>ppt_x</p:attrName>
                                        </p:attrNameLst>
                                      </p:cBhvr>
                                    </p:anim>
                                    <p:anim from="0" to="-1.0" calcmode="lin" valueType="num">
                                      <p:cBhvr>
                                        <p:cTn id="169" dur="200" decel="50000" autoRev="1" fill="hold">
                                          <p:stCondLst>
                                            <p:cond delay="600"/>
                                          </p:stCondLst>
                                        </p:cTn>
                                        <p:tgtEl>
                                          <p:spTgt spid="39"/>
                                        </p:tgtEl>
                                        <p:attrNameLst>
                                          <p:attrName>xshear</p:attrName>
                                        </p:attrNameLst>
                                      </p:cBhvr>
                                    </p:anim>
                                    <p:animScale>
                                      <p:cBhvr>
                                        <p:cTn id="170" dur="200" decel="100000" autoRev="1" fill="hold">
                                          <p:stCondLst>
                                            <p:cond delay="600"/>
                                          </p:stCondLst>
                                        </p:cTn>
                                        <p:tgtEl>
                                          <p:spTgt spid="39"/>
                                        </p:tgtEl>
                                      </p:cBhvr>
                                      <p:from x="100000" y="100000"/>
                                      <p:to x="80000" y="100000"/>
                                    </p:animScale>
                                    <p:anim by="(#ppt_h/3+#ppt_w*0.1)" calcmode="lin" valueType="num">
                                      <p:cBhvr additive="sum">
                                        <p:cTn id="171" dur="200" decel="100000" autoRev="1" fill="hold">
                                          <p:stCondLst>
                                            <p:cond delay="600"/>
                                          </p:stCondLst>
                                        </p:cTn>
                                        <p:tgtEl>
                                          <p:spTgt spid="39"/>
                                        </p:tgtEl>
                                        <p:attrNameLst>
                                          <p:attrName>ppt_x</p:attrName>
                                        </p:attrNameLst>
                                      </p:cBhvr>
                                    </p:anim>
                                  </p:childTnLst>
                                </p:cTn>
                              </p:par>
                              <p:par>
                                <p:cTn id="172" presetID="34" presetClass="entr" presetSubtype="0" fill="hold" nodeType="withEffect">
                                  <p:stCondLst>
                                    <p:cond delay="0"/>
                                  </p:stCondLst>
                                  <p:childTnLst>
                                    <p:set>
                                      <p:cBhvr>
                                        <p:cTn id="173" dur="1" fill="hold">
                                          <p:stCondLst>
                                            <p:cond delay="0"/>
                                          </p:stCondLst>
                                        </p:cTn>
                                        <p:tgtEl>
                                          <p:spTgt spid="40"/>
                                        </p:tgtEl>
                                        <p:attrNameLst>
                                          <p:attrName>style.visibility</p:attrName>
                                        </p:attrNameLst>
                                      </p:cBhvr>
                                      <p:to>
                                        <p:strVal val="visible"/>
                                      </p:to>
                                    </p:set>
                                    <p:anim from="(-#ppt_w/2)" to="(#ppt_x)" calcmode="lin" valueType="num">
                                      <p:cBhvr>
                                        <p:cTn id="174" dur="600" fill="hold">
                                          <p:stCondLst>
                                            <p:cond delay="0"/>
                                          </p:stCondLst>
                                        </p:cTn>
                                        <p:tgtEl>
                                          <p:spTgt spid="40"/>
                                        </p:tgtEl>
                                        <p:attrNameLst>
                                          <p:attrName>ppt_x</p:attrName>
                                        </p:attrNameLst>
                                      </p:cBhvr>
                                    </p:anim>
                                    <p:anim from="0" to="-1.0" calcmode="lin" valueType="num">
                                      <p:cBhvr>
                                        <p:cTn id="175" dur="200" decel="50000" autoRev="1" fill="hold">
                                          <p:stCondLst>
                                            <p:cond delay="600"/>
                                          </p:stCondLst>
                                        </p:cTn>
                                        <p:tgtEl>
                                          <p:spTgt spid="40"/>
                                        </p:tgtEl>
                                        <p:attrNameLst>
                                          <p:attrName>xshear</p:attrName>
                                        </p:attrNameLst>
                                      </p:cBhvr>
                                    </p:anim>
                                    <p:animScale>
                                      <p:cBhvr>
                                        <p:cTn id="176" dur="200" decel="100000" autoRev="1" fill="hold">
                                          <p:stCondLst>
                                            <p:cond delay="600"/>
                                          </p:stCondLst>
                                        </p:cTn>
                                        <p:tgtEl>
                                          <p:spTgt spid="40"/>
                                        </p:tgtEl>
                                      </p:cBhvr>
                                      <p:from x="100000" y="100000"/>
                                      <p:to x="80000" y="100000"/>
                                    </p:animScale>
                                    <p:anim by="(#ppt_h/3+#ppt_w*0.1)" calcmode="lin" valueType="num">
                                      <p:cBhvr additive="sum">
                                        <p:cTn id="177" dur="200" decel="100000" autoRev="1" fill="hold">
                                          <p:stCondLst>
                                            <p:cond delay="600"/>
                                          </p:stCondLst>
                                        </p:cTn>
                                        <p:tgtEl>
                                          <p:spTgt spid="40"/>
                                        </p:tgtEl>
                                        <p:attrNameLst>
                                          <p:attrName>ppt_x</p:attrName>
                                        </p:attrNameLst>
                                      </p:cBhvr>
                                    </p:anim>
                                  </p:childTnLst>
                                </p:cTn>
                              </p:par>
                              <p:par>
                                <p:cTn id="178" presetID="34" presetClass="entr" presetSubtype="0" fill="hold" nodeType="withEffect">
                                  <p:stCondLst>
                                    <p:cond delay="0"/>
                                  </p:stCondLst>
                                  <p:childTnLst>
                                    <p:set>
                                      <p:cBhvr>
                                        <p:cTn id="179" dur="1" fill="hold">
                                          <p:stCondLst>
                                            <p:cond delay="0"/>
                                          </p:stCondLst>
                                        </p:cTn>
                                        <p:tgtEl>
                                          <p:spTgt spid="41"/>
                                        </p:tgtEl>
                                        <p:attrNameLst>
                                          <p:attrName>style.visibility</p:attrName>
                                        </p:attrNameLst>
                                      </p:cBhvr>
                                      <p:to>
                                        <p:strVal val="visible"/>
                                      </p:to>
                                    </p:set>
                                    <p:anim from="(-#ppt_w/2)" to="(#ppt_x)" calcmode="lin" valueType="num">
                                      <p:cBhvr>
                                        <p:cTn id="180" dur="600" fill="hold">
                                          <p:stCondLst>
                                            <p:cond delay="0"/>
                                          </p:stCondLst>
                                        </p:cTn>
                                        <p:tgtEl>
                                          <p:spTgt spid="41"/>
                                        </p:tgtEl>
                                        <p:attrNameLst>
                                          <p:attrName>ppt_x</p:attrName>
                                        </p:attrNameLst>
                                      </p:cBhvr>
                                    </p:anim>
                                    <p:anim from="0" to="-1.0" calcmode="lin" valueType="num">
                                      <p:cBhvr>
                                        <p:cTn id="181" dur="200" decel="50000" autoRev="1" fill="hold">
                                          <p:stCondLst>
                                            <p:cond delay="600"/>
                                          </p:stCondLst>
                                        </p:cTn>
                                        <p:tgtEl>
                                          <p:spTgt spid="41"/>
                                        </p:tgtEl>
                                        <p:attrNameLst>
                                          <p:attrName>xshear</p:attrName>
                                        </p:attrNameLst>
                                      </p:cBhvr>
                                    </p:anim>
                                    <p:animScale>
                                      <p:cBhvr>
                                        <p:cTn id="182" dur="200" decel="100000" autoRev="1" fill="hold">
                                          <p:stCondLst>
                                            <p:cond delay="600"/>
                                          </p:stCondLst>
                                        </p:cTn>
                                        <p:tgtEl>
                                          <p:spTgt spid="41"/>
                                        </p:tgtEl>
                                      </p:cBhvr>
                                      <p:from x="100000" y="100000"/>
                                      <p:to x="80000" y="100000"/>
                                    </p:animScale>
                                    <p:anim by="(#ppt_h/3+#ppt_w*0.1)" calcmode="lin" valueType="num">
                                      <p:cBhvr additive="sum">
                                        <p:cTn id="183" dur="200" decel="100000" autoRev="1" fill="hold">
                                          <p:stCondLst>
                                            <p:cond delay="600"/>
                                          </p:stCondLst>
                                        </p:cTn>
                                        <p:tgtEl>
                                          <p:spTgt spid="41"/>
                                        </p:tgtEl>
                                        <p:attrNameLst>
                                          <p:attrName>ppt_x</p:attrName>
                                        </p:attrNameLst>
                                      </p:cBhvr>
                                    </p:anim>
                                  </p:childTnLst>
                                </p:cTn>
                              </p:par>
                            </p:childTnLst>
                          </p:cTn>
                        </p:par>
                        <p:par>
                          <p:cTn id="184" fill="hold">
                            <p:stCondLst>
                              <p:cond delay="11500"/>
                            </p:stCondLst>
                            <p:childTnLst>
                              <p:par>
                                <p:cTn id="185" presetID="34" presetClass="entr" presetSubtype="0" fill="hold" nodeType="afterEffect">
                                  <p:stCondLst>
                                    <p:cond delay="0"/>
                                  </p:stCondLst>
                                  <p:childTnLst>
                                    <p:set>
                                      <p:cBhvr>
                                        <p:cTn id="186" dur="1" fill="hold">
                                          <p:stCondLst>
                                            <p:cond delay="0"/>
                                          </p:stCondLst>
                                        </p:cTn>
                                        <p:tgtEl>
                                          <p:spTgt spid="42"/>
                                        </p:tgtEl>
                                        <p:attrNameLst>
                                          <p:attrName>style.visibility</p:attrName>
                                        </p:attrNameLst>
                                      </p:cBhvr>
                                      <p:to>
                                        <p:strVal val="visible"/>
                                      </p:to>
                                    </p:set>
                                    <p:anim from="(-#ppt_w/2)" to="(#ppt_x)" calcmode="lin" valueType="num">
                                      <p:cBhvr>
                                        <p:cTn id="187" dur="600" fill="hold">
                                          <p:stCondLst>
                                            <p:cond delay="0"/>
                                          </p:stCondLst>
                                        </p:cTn>
                                        <p:tgtEl>
                                          <p:spTgt spid="42"/>
                                        </p:tgtEl>
                                        <p:attrNameLst>
                                          <p:attrName>ppt_x</p:attrName>
                                        </p:attrNameLst>
                                      </p:cBhvr>
                                    </p:anim>
                                    <p:anim from="0" to="-1.0" calcmode="lin" valueType="num">
                                      <p:cBhvr>
                                        <p:cTn id="188" dur="200" decel="50000" autoRev="1" fill="hold">
                                          <p:stCondLst>
                                            <p:cond delay="600"/>
                                          </p:stCondLst>
                                        </p:cTn>
                                        <p:tgtEl>
                                          <p:spTgt spid="42"/>
                                        </p:tgtEl>
                                        <p:attrNameLst>
                                          <p:attrName>xshear</p:attrName>
                                        </p:attrNameLst>
                                      </p:cBhvr>
                                    </p:anim>
                                    <p:animScale>
                                      <p:cBhvr>
                                        <p:cTn id="189" dur="200" decel="100000" autoRev="1" fill="hold">
                                          <p:stCondLst>
                                            <p:cond delay="600"/>
                                          </p:stCondLst>
                                        </p:cTn>
                                        <p:tgtEl>
                                          <p:spTgt spid="42"/>
                                        </p:tgtEl>
                                      </p:cBhvr>
                                      <p:from x="100000" y="100000"/>
                                      <p:to x="80000" y="100000"/>
                                    </p:animScale>
                                    <p:anim by="(#ppt_h/3+#ppt_w*0.1)" calcmode="lin" valueType="num">
                                      <p:cBhvr additive="sum">
                                        <p:cTn id="190" dur="200" decel="100000" autoRev="1" fill="hold">
                                          <p:stCondLst>
                                            <p:cond delay="600"/>
                                          </p:stCondLst>
                                        </p:cTn>
                                        <p:tgtEl>
                                          <p:spTgt spid="42"/>
                                        </p:tgtEl>
                                        <p:attrNameLst>
                                          <p:attrName>ppt_x</p:attrName>
                                        </p:attrNameLst>
                                      </p:cBhvr>
                                    </p:anim>
                                  </p:childTnLst>
                                </p:cTn>
                              </p:par>
                              <p:par>
                                <p:cTn id="191" presetID="34" presetClass="entr" presetSubtype="0" fill="hold" nodeType="withEffect">
                                  <p:stCondLst>
                                    <p:cond delay="0"/>
                                  </p:stCondLst>
                                  <p:childTnLst>
                                    <p:set>
                                      <p:cBhvr>
                                        <p:cTn id="192" dur="1" fill="hold">
                                          <p:stCondLst>
                                            <p:cond delay="0"/>
                                          </p:stCondLst>
                                        </p:cTn>
                                        <p:tgtEl>
                                          <p:spTgt spid="43"/>
                                        </p:tgtEl>
                                        <p:attrNameLst>
                                          <p:attrName>style.visibility</p:attrName>
                                        </p:attrNameLst>
                                      </p:cBhvr>
                                      <p:to>
                                        <p:strVal val="visible"/>
                                      </p:to>
                                    </p:set>
                                    <p:anim from="(-#ppt_w/2)" to="(#ppt_x)" calcmode="lin" valueType="num">
                                      <p:cBhvr>
                                        <p:cTn id="193" dur="600" fill="hold">
                                          <p:stCondLst>
                                            <p:cond delay="0"/>
                                          </p:stCondLst>
                                        </p:cTn>
                                        <p:tgtEl>
                                          <p:spTgt spid="43"/>
                                        </p:tgtEl>
                                        <p:attrNameLst>
                                          <p:attrName>ppt_x</p:attrName>
                                        </p:attrNameLst>
                                      </p:cBhvr>
                                    </p:anim>
                                    <p:anim from="0" to="-1.0" calcmode="lin" valueType="num">
                                      <p:cBhvr>
                                        <p:cTn id="194" dur="200" decel="50000" autoRev="1" fill="hold">
                                          <p:stCondLst>
                                            <p:cond delay="600"/>
                                          </p:stCondLst>
                                        </p:cTn>
                                        <p:tgtEl>
                                          <p:spTgt spid="43"/>
                                        </p:tgtEl>
                                        <p:attrNameLst>
                                          <p:attrName>xshear</p:attrName>
                                        </p:attrNameLst>
                                      </p:cBhvr>
                                    </p:anim>
                                    <p:animScale>
                                      <p:cBhvr>
                                        <p:cTn id="195" dur="200" decel="100000" autoRev="1" fill="hold">
                                          <p:stCondLst>
                                            <p:cond delay="600"/>
                                          </p:stCondLst>
                                        </p:cTn>
                                        <p:tgtEl>
                                          <p:spTgt spid="43"/>
                                        </p:tgtEl>
                                      </p:cBhvr>
                                      <p:from x="100000" y="100000"/>
                                      <p:to x="80000" y="100000"/>
                                    </p:animScale>
                                    <p:anim by="(#ppt_h/3+#ppt_w*0.1)" calcmode="lin" valueType="num">
                                      <p:cBhvr additive="sum">
                                        <p:cTn id="196" dur="200" decel="100000" autoRev="1" fill="hold">
                                          <p:stCondLst>
                                            <p:cond delay="600"/>
                                          </p:stCondLst>
                                        </p:cTn>
                                        <p:tgtEl>
                                          <p:spTgt spid="43"/>
                                        </p:tgtEl>
                                        <p:attrNameLst>
                                          <p:attrName>ppt_x</p:attrName>
                                        </p:attrNameLst>
                                      </p:cBhvr>
                                    </p:anim>
                                  </p:childTnLst>
                                </p:cTn>
                              </p:par>
                              <p:par>
                                <p:cTn id="197" presetID="34" presetClass="entr" presetSubtype="0" fill="hold" nodeType="withEffect">
                                  <p:stCondLst>
                                    <p:cond delay="0"/>
                                  </p:stCondLst>
                                  <p:childTnLst>
                                    <p:set>
                                      <p:cBhvr>
                                        <p:cTn id="198" dur="1" fill="hold">
                                          <p:stCondLst>
                                            <p:cond delay="0"/>
                                          </p:stCondLst>
                                        </p:cTn>
                                        <p:tgtEl>
                                          <p:spTgt spid="44"/>
                                        </p:tgtEl>
                                        <p:attrNameLst>
                                          <p:attrName>style.visibility</p:attrName>
                                        </p:attrNameLst>
                                      </p:cBhvr>
                                      <p:to>
                                        <p:strVal val="visible"/>
                                      </p:to>
                                    </p:set>
                                    <p:anim from="(-#ppt_w/2)" to="(#ppt_x)" calcmode="lin" valueType="num">
                                      <p:cBhvr>
                                        <p:cTn id="199" dur="600" fill="hold">
                                          <p:stCondLst>
                                            <p:cond delay="0"/>
                                          </p:stCondLst>
                                        </p:cTn>
                                        <p:tgtEl>
                                          <p:spTgt spid="44"/>
                                        </p:tgtEl>
                                        <p:attrNameLst>
                                          <p:attrName>ppt_x</p:attrName>
                                        </p:attrNameLst>
                                      </p:cBhvr>
                                    </p:anim>
                                    <p:anim from="0" to="-1.0" calcmode="lin" valueType="num">
                                      <p:cBhvr>
                                        <p:cTn id="200" dur="200" decel="50000" autoRev="1" fill="hold">
                                          <p:stCondLst>
                                            <p:cond delay="600"/>
                                          </p:stCondLst>
                                        </p:cTn>
                                        <p:tgtEl>
                                          <p:spTgt spid="44"/>
                                        </p:tgtEl>
                                        <p:attrNameLst>
                                          <p:attrName>xshear</p:attrName>
                                        </p:attrNameLst>
                                      </p:cBhvr>
                                    </p:anim>
                                    <p:animScale>
                                      <p:cBhvr>
                                        <p:cTn id="201" dur="200" decel="100000" autoRev="1" fill="hold">
                                          <p:stCondLst>
                                            <p:cond delay="600"/>
                                          </p:stCondLst>
                                        </p:cTn>
                                        <p:tgtEl>
                                          <p:spTgt spid="44"/>
                                        </p:tgtEl>
                                      </p:cBhvr>
                                      <p:from x="100000" y="100000"/>
                                      <p:to x="80000" y="100000"/>
                                    </p:animScale>
                                    <p:anim by="(#ppt_h/3+#ppt_w*0.1)" calcmode="lin" valueType="num">
                                      <p:cBhvr additive="sum">
                                        <p:cTn id="202" dur="200" decel="100000" autoRev="1" fill="hold">
                                          <p:stCondLst>
                                            <p:cond delay="600"/>
                                          </p:stCondLst>
                                        </p:cTn>
                                        <p:tgtEl>
                                          <p:spTgt spid="44"/>
                                        </p:tgtEl>
                                        <p:attrNameLst>
                                          <p:attrName>ppt_x</p:attrName>
                                        </p:attrNameLst>
                                      </p:cBhvr>
                                    </p:anim>
                                  </p:childTnLst>
                                </p:cTn>
                              </p:par>
                              <p:par>
                                <p:cTn id="203" presetID="34" presetClass="entr" presetSubtype="0" fill="hold" nodeType="withEffect">
                                  <p:stCondLst>
                                    <p:cond delay="0"/>
                                  </p:stCondLst>
                                  <p:childTnLst>
                                    <p:set>
                                      <p:cBhvr>
                                        <p:cTn id="204" dur="1" fill="hold">
                                          <p:stCondLst>
                                            <p:cond delay="0"/>
                                          </p:stCondLst>
                                        </p:cTn>
                                        <p:tgtEl>
                                          <p:spTgt spid="45"/>
                                        </p:tgtEl>
                                        <p:attrNameLst>
                                          <p:attrName>style.visibility</p:attrName>
                                        </p:attrNameLst>
                                      </p:cBhvr>
                                      <p:to>
                                        <p:strVal val="visible"/>
                                      </p:to>
                                    </p:set>
                                    <p:anim from="(-#ppt_w/2)" to="(#ppt_x)" calcmode="lin" valueType="num">
                                      <p:cBhvr>
                                        <p:cTn id="205" dur="600" fill="hold">
                                          <p:stCondLst>
                                            <p:cond delay="0"/>
                                          </p:stCondLst>
                                        </p:cTn>
                                        <p:tgtEl>
                                          <p:spTgt spid="45"/>
                                        </p:tgtEl>
                                        <p:attrNameLst>
                                          <p:attrName>ppt_x</p:attrName>
                                        </p:attrNameLst>
                                      </p:cBhvr>
                                    </p:anim>
                                    <p:anim from="0" to="-1.0" calcmode="lin" valueType="num">
                                      <p:cBhvr>
                                        <p:cTn id="206" dur="200" decel="50000" autoRev="1" fill="hold">
                                          <p:stCondLst>
                                            <p:cond delay="600"/>
                                          </p:stCondLst>
                                        </p:cTn>
                                        <p:tgtEl>
                                          <p:spTgt spid="45"/>
                                        </p:tgtEl>
                                        <p:attrNameLst>
                                          <p:attrName>xshear</p:attrName>
                                        </p:attrNameLst>
                                      </p:cBhvr>
                                    </p:anim>
                                    <p:animScale>
                                      <p:cBhvr>
                                        <p:cTn id="207" dur="200" decel="100000" autoRev="1" fill="hold">
                                          <p:stCondLst>
                                            <p:cond delay="600"/>
                                          </p:stCondLst>
                                        </p:cTn>
                                        <p:tgtEl>
                                          <p:spTgt spid="45"/>
                                        </p:tgtEl>
                                      </p:cBhvr>
                                      <p:from x="100000" y="100000"/>
                                      <p:to x="80000" y="100000"/>
                                    </p:animScale>
                                    <p:anim by="(#ppt_h/3+#ppt_w*0.1)" calcmode="lin" valueType="num">
                                      <p:cBhvr additive="sum">
                                        <p:cTn id="208" dur="200" decel="100000" autoRev="1" fill="hold">
                                          <p:stCondLst>
                                            <p:cond delay="600"/>
                                          </p:stCondLst>
                                        </p:cTn>
                                        <p:tgtEl>
                                          <p:spTgt spid="45"/>
                                        </p:tgtEl>
                                        <p:attrNameLst>
                                          <p:attrName>ppt_x</p:attrName>
                                        </p:attrNameLst>
                                      </p:cBhvr>
                                    </p:anim>
                                  </p:childTnLst>
                                </p:cTn>
                              </p:par>
                              <p:par>
                                <p:cTn id="209" presetID="34" presetClass="entr" presetSubtype="0" fill="hold" nodeType="withEffect">
                                  <p:stCondLst>
                                    <p:cond delay="0"/>
                                  </p:stCondLst>
                                  <p:childTnLst>
                                    <p:set>
                                      <p:cBhvr>
                                        <p:cTn id="210" dur="1" fill="hold">
                                          <p:stCondLst>
                                            <p:cond delay="0"/>
                                          </p:stCondLst>
                                        </p:cTn>
                                        <p:tgtEl>
                                          <p:spTgt spid="46"/>
                                        </p:tgtEl>
                                        <p:attrNameLst>
                                          <p:attrName>style.visibility</p:attrName>
                                        </p:attrNameLst>
                                      </p:cBhvr>
                                      <p:to>
                                        <p:strVal val="visible"/>
                                      </p:to>
                                    </p:set>
                                    <p:anim from="(-#ppt_w/2)" to="(#ppt_x)" calcmode="lin" valueType="num">
                                      <p:cBhvr>
                                        <p:cTn id="211" dur="600" fill="hold">
                                          <p:stCondLst>
                                            <p:cond delay="0"/>
                                          </p:stCondLst>
                                        </p:cTn>
                                        <p:tgtEl>
                                          <p:spTgt spid="46"/>
                                        </p:tgtEl>
                                        <p:attrNameLst>
                                          <p:attrName>ppt_x</p:attrName>
                                        </p:attrNameLst>
                                      </p:cBhvr>
                                    </p:anim>
                                    <p:anim from="0" to="-1.0" calcmode="lin" valueType="num">
                                      <p:cBhvr>
                                        <p:cTn id="212" dur="200" decel="50000" autoRev="1" fill="hold">
                                          <p:stCondLst>
                                            <p:cond delay="600"/>
                                          </p:stCondLst>
                                        </p:cTn>
                                        <p:tgtEl>
                                          <p:spTgt spid="46"/>
                                        </p:tgtEl>
                                        <p:attrNameLst>
                                          <p:attrName>xshear</p:attrName>
                                        </p:attrNameLst>
                                      </p:cBhvr>
                                    </p:anim>
                                    <p:animScale>
                                      <p:cBhvr>
                                        <p:cTn id="213" dur="200" decel="100000" autoRev="1" fill="hold">
                                          <p:stCondLst>
                                            <p:cond delay="600"/>
                                          </p:stCondLst>
                                        </p:cTn>
                                        <p:tgtEl>
                                          <p:spTgt spid="46"/>
                                        </p:tgtEl>
                                      </p:cBhvr>
                                      <p:from x="100000" y="100000"/>
                                      <p:to x="80000" y="100000"/>
                                    </p:animScale>
                                    <p:anim by="(#ppt_h/3+#ppt_w*0.1)" calcmode="lin" valueType="num">
                                      <p:cBhvr additive="sum">
                                        <p:cTn id="214" dur="200" decel="100000" autoRev="1" fill="hold">
                                          <p:stCondLst>
                                            <p:cond delay="600"/>
                                          </p:stCondLst>
                                        </p:cTn>
                                        <p:tgtEl>
                                          <p:spTgt spid="46"/>
                                        </p:tgtEl>
                                        <p:attrNameLst>
                                          <p:attrName>ppt_x</p:attrName>
                                        </p:attrNameLst>
                                      </p:cBhvr>
                                    </p:anim>
                                  </p:childTnLst>
                                </p:cTn>
                              </p:par>
                              <p:par>
                                <p:cTn id="215" presetID="34" presetClass="entr" presetSubtype="0" fill="hold" nodeType="withEffect">
                                  <p:stCondLst>
                                    <p:cond delay="0"/>
                                  </p:stCondLst>
                                  <p:childTnLst>
                                    <p:set>
                                      <p:cBhvr>
                                        <p:cTn id="216" dur="1" fill="hold">
                                          <p:stCondLst>
                                            <p:cond delay="0"/>
                                          </p:stCondLst>
                                        </p:cTn>
                                        <p:tgtEl>
                                          <p:spTgt spid="47"/>
                                        </p:tgtEl>
                                        <p:attrNameLst>
                                          <p:attrName>style.visibility</p:attrName>
                                        </p:attrNameLst>
                                      </p:cBhvr>
                                      <p:to>
                                        <p:strVal val="visible"/>
                                      </p:to>
                                    </p:set>
                                    <p:anim from="(-#ppt_w/2)" to="(#ppt_x)" calcmode="lin" valueType="num">
                                      <p:cBhvr>
                                        <p:cTn id="217" dur="600" fill="hold">
                                          <p:stCondLst>
                                            <p:cond delay="0"/>
                                          </p:stCondLst>
                                        </p:cTn>
                                        <p:tgtEl>
                                          <p:spTgt spid="47"/>
                                        </p:tgtEl>
                                        <p:attrNameLst>
                                          <p:attrName>ppt_x</p:attrName>
                                        </p:attrNameLst>
                                      </p:cBhvr>
                                    </p:anim>
                                    <p:anim from="0" to="-1.0" calcmode="lin" valueType="num">
                                      <p:cBhvr>
                                        <p:cTn id="218" dur="200" decel="50000" autoRev="1" fill="hold">
                                          <p:stCondLst>
                                            <p:cond delay="600"/>
                                          </p:stCondLst>
                                        </p:cTn>
                                        <p:tgtEl>
                                          <p:spTgt spid="47"/>
                                        </p:tgtEl>
                                        <p:attrNameLst>
                                          <p:attrName>xshear</p:attrName>
                                        </p:attrNameLst>
                                      </p:cBhvr>
                                    </p:anim>
                                    <p:animScale>
                                      <p:cBhvr>
                                        <p:cTn id="219" dur="200" decel="100000" autoRev="1" fill="hold">
                                          <p:stCondLst>
                                            <p:cond delay="600"/>
                                          </p:stCondLst>
                                        </p:cTn>
                                        <p:tgtEl>
                                          <p:spTgt spid="47"/>
                                        </p:tgtEl>
                                      </p:cBhvr>
                                      <p:from x="100000" y="100000"/>
                                      <p:to x="80000" y="100000"/>
                                    </p:animScale>
                                    <p:anim by="(#ppt_h/3+#ppt_w*0.1)" calcmode="lin" valueType="num">
                                      <p:cBhvr additive="sum">
                                        <p:cTn id="220" dur="200" decel="100000" autoRev="1" fill="hold">
                                          <p:stCondLst>
                                            <p:cond delay="600"/>
                                          </p:stCondLst>
                                        </p:cTn>
                                        <p:tgtEl>
                                          <p:spTgt spid="47"/>
                                        </p:tgtEl>
                                        <p:attrNameLst>
                                          <p:attrName>ppt_x</p:attrName>
                                        </p:attrNameLst>
                                      </p:cBhvr>
                                    </p:anim>
                                  </p:childTnLst>
                                </p:cTn>
                              </p:par>
                            </p:childTnLst>
                          </p:cTn>
                        </p:par>
                        <p:par>
                          <p:cTn id="221" fill="hold">
                            <p:stCondLst>
                              <p:cond delay="12500"/>
                            </p:stCondLst>
                            <p:childTnLst>
                              <p:par>
                                <p:cTn id="222" presetID="29" presetClass="entr" presetSubtype="0" fill="hold" nodeType="afterEffect">
                                  <p:stCondLst>
                                    <p:cond delay="0"/>
                                  </p:stCondLst>
                                  <p:childTnLst>
                                    <p:set>
                                      <p:cBhvr>
                                        <p:cTn id="223" dur="1" fill="hold">
                                          <p:stCondLst>
                                            <p:cond delay="0"/>
                                          </p:stCondLst>
                                        </p:cTn>
                                        <p:tgtEl>
                                          <p:spTgt spid="48"/>
                                        </p:tgtEl>
                                        <p:attrNameLst>
                                          <p:attrName>style.visibility</p:attrName>
                                        </p:attrNameLst>
                                      </p:cBhvr>
                                      <p:to>
                                        <p:strVal val="visible"/>
                                      </p:to>
                                    </p:set>
                                    <p:anim calcmode="lin" valueType="num">
                                      <p:cBhvr>
                                        <p:cTn id="224" dur="500" fill="hold"/>
                                        <p:tgtEl>
                                          <p:spTgt spid="48"/>
                                        </p:tgtEl>
                                        <p:attrNameLst>
                                          <p:attrName>ppt_x</p:attrName>
                                        </p:attrNameLst>
                                      </p:cBhvr>
                                      <p:tavLst>
                                        <p:tav tm="0">
                                          <p:val>
                                            <p:strVal val="#ppt_x-.2"/>
                                          </p:val>
                                        </p:tav>
                                        <p:tav tm="100000">
                                          <p:val>
                                            <p:strVal val="#ppt_x"/>
                                          </p:val>
                                        </p:tav>
                                      </p:tavLst>
                                    </p:anim>
                                    <p:anim calcmode="lin" valueType="num">
                                      <p:cBhvr>
                                        <p:cTn id="225"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226" dur="500"/>
                                        <p:tgtEl>
                                          <p:spTgt spid="48"/>
                                        </p:tgtEl>
                                      </p:cBhvr>
                                    </p:animEffect>
                                  </p:childTnLst>
                                </p:cTn>
                              </p:par>
                            </p:childTnLst>
                          </p:cTn>
                        </p:par>
                        <p:par>
                          <p:cTn id="227" fill="hold">
                            <p:stCondLst>
                              <p:cond delay="13000"/>
                            </p:stCondLst>
                            <p:childTnLst>
                              <p:par>
                                <p:cTn id="228" presetID="29" presetClass="entr" presetSubtype="0" fill="hold" nodeType="afterEffect">
                                  <p:stCondLst>
                                    <p:cond delay="0"/>
                                  </p:stCondLst>
                                  <p:childTnLst>
                                    <p:set>
                                      <p:cBhvr>
                                        <p:cTn id="229" dur="1" fill="hold">
                                          <p:stCondLst>
                                            <p:cond delay="0"/>
                                          </p:stCondLst>
                                        </p:cTn>
                                        <p:tgtEl>
                                          <p:spTgt spid="49"/>
                                        </p:tgtEl>
                                        <p:attrNameLst>
                                          <p:attrName>style.visibility</p:attrName>
                                        </p:attrNameLst>
                                      </p:cBhvr>
                                      <p:to>
                                        <p:strVal val="visible"/>
                                      </p:to>
                                    </p:set>
                                    <p:anim calcmode="lin" valueType="num">
                                      <p:cBhvr>
                                        <p:cTn id="230" dur="500" fill="hold"/>
                                        <p:tgtEl>
                                          <p:spTgt spid="49"/>
                                        </p:tgtEl>
                                        <p:attrNameLst>
                                          <p:attrName>ppt_x</p:attrName>
                                        </p:attrNameLst>
                                      </p:cBhvr>
                                      <p:tavLst>
                                        <p:tav tm="0">
                                          <p:val>
                                            <p:strVal val="#ppt_x-.2"/>
                                          </p:val>
                                        </p:tav>
                                        <p:tav tm="100000">
                                          <p:val>
                                            <p:strVal val="#ppt_x"/>
                                          </p:val>
                                        </p:tav>
                                      </p:tavLst>
                                    </p:anim>
                                    <p:anim calcmode="lin" valueType="num">
                                      <p:cBhvr>
                                        <p:cTn id="231" dur="5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232" dur="500"/>
                                        <p:tgtEl>
                                          <p:spTgt spid="49"/>
                                        </p:tgtEl>
                                      </p:cBhvr>
                                    </p:animEffect>
                                  </p:childTnLst>
                                </p:cTn>
                              </p:par>
                            </p:childTnLst>
                          </p:cTn>
                        </p:par>
                        <p:par>
                          <p:cTn id="233" fill="hold">
                            <p:stCondLst>
                              <p:cond delay="13500"/>
                            </p:stCondLst>
                            <p:childTnLst>
                              <p:par>
                                <p:cTn id="234" presetID="29" presetClass="entr" presetSubtype="0" fill="hold" nodeType="afterEffect">
                                  <p:stCondLst>
                                    <p:cond delay="0"/>
                                  </p:stCondLst>
                                  <p:childTnLst>
                                    <p:set>
                                      <p:cBhvr>
                                        <p:cTn id="235" dur="1" fill="hold">
                                          <p:stCondLst>
                                            <p:cond delay="0"/>
                                          </p:stCondLst>
                                        </p:cTn>
                                        <p:tgtEl>
                                          <p:spTgt spid="50"/>
                                        </p:tgtEl>
                                        <p:attrNameLst>
                                          <p:attrName>style.visibility</p:attrName>
                                        </p:attrNameLst>
                                      </p:cBhvr>
                                      <p:to>
                                        <p:strVal val="visible"/>
                                      </p:to>
                                    </p:set>
                                    <p:anim calcmode="lin" valueType="num">
                                      <p:cBhvr>
                                        <p:cTn id="236" dur="500" fill="hold"/>
                                        <p:tgtEl>
                                          <p:spTgt spid="50"/>
                                        </p:tgtEl>
                                        <p:attrNameLst>
                                          <p:attrName>ppt_x</p:attrName>
                                        </p:attrNameLst>
                                      </p:cBhvr>
                                      <p:tavLst>
                                        <p:tav tm="0">
                                          <p:val>
                                            <p:strVal val="#ppt_x-.2"/>
                                          </p:val>
                                        </p:tav>
                                        <p:tav tm="100000">
                                          <p:val>
                                            <p:strVal val="#ppt_x"/>
                                          </p:val>
                                        </p:tav>
                                      </p:tavLst>
                                    </p:anim>
                                    <p:anim calcmode="lin" valueType="num">
                                      <p:cBhvr>
                                        <p:cTn id="237" dur="5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238" dur="500"/>
                                        <p:tgtEl>
                                          <p:spTgt spid="50"/>
                                        </p:tgtEl>
                                      </p:cBhvr>
                                    </p:animEffect>
                                  </p:childTnLst>
                                </p:cTn>
                              </p:par>
                            </p:childTnLst>
                          </p:cTn>
                        </p:par>
                        <p:par>
                          <p:cTn id="239" fill="hold">
                            <p:stCondLst>
                              <p:cond delay="14000"/>
                            </p:stCondLst>
                            <p:childTnLst>
                              <p:par>
                                <p:cTn id="240" presetID="29" presetClass="entr" presetSubtype="0" fill="hold" nodeType="afterEffect">
                                  <p:stCondLst>
                                    <p:cond delay="0"/>
                                  </p:stCondLst>
                                  <p:childTnLst>
                                    <p:set>
                                      <p:cBhvr>
                                        <p:cTn id="241" dur="1" fill="hold">
                                          <p:stCondLst>
                                            <p:cond delay="0"/>
                                          </p:stCondLst>
                                        </p:cTn>
                                        <p:tgtEl>
                                          <p:spTgt spid="51"/>
                                        </p:tgtEl>
                                        <p:attrNameLst>
                                          <p:attrName>style.visibility</p:attrName>
                                        </p:attrNameLst>
                                      </p:cBhvr>
                                      <p:to>
                                        <p:strVal val="visible"/>
                                      </p:to>
                                    </p:set>
                                    <p:anim calcmode="lin" valueType="num">
                                      <p:cBhvr>
                                        <p:cTn id="242" dur="500" fill="hold"/>
                                        <p:tgtEl>
                                          <p:spTgt spid="51"/>
                                        </p:tgtEl>
                                        <p:attrNameLst>
                                          <p:attrName>ppt_x</p:attrName>
                                        </p:attrNameLst>
                                      </p:cBhvr>
                                      <p:tavLst>
                                        <p:tav tm="0">
                                          <p:val>
                                            <p:strVal val="#ppt_x-.2"/>
                                          </p:val>
                                        </p:tav>
                                        <p:tav tm="100000">
                                          <p:val>
                                            <p:strVal val="#ppt_x"/>
                                          </p:val>
                                        </p:tav>
                                      </p:tavLst>
                                    </p:anim>
                                    <p:anim calcmode="lin" valueType="num">
                                      <p:cBhvr>
                                        <p:cTn id="243" dur="5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244" dur="500"/>
                                        <p:tgtEl>
                                          <p:spTgt spid="51"/>
                                        </p:tgtEl>
                                      </p:cBhvr>
                                    </p:animEffect>
                                  </p:childTnLst>
                                </p:cTn>
                              </p:par>
                            </p:childTnLst>
                          </p:cTn>
                        </p:par>
                        <p:par>
                          <p:cTn id="245" fill="hold">
                            <p:stCondLst>
                              <p:cond delay="14500"/>
                            </p:stCondLst>
                            <p:childTnLst>
                              <p:par>
                                <p:cTn id="246" presetID="29" presetClass="entr" presetSubtype="0" fill="hold" nodeType="afterEffect">
                                  <p:stCondLst>
                                    <p:cond delay="0"/>
                                  </p:stCondLst>
                                  <p:childTnLst>
                                    <p:set>
                                      <p:cBhvr>
                                        <p:cTn id="247" dur="1" fill="hold">
                                          <p:stCondLst>
                                            <p:cond delay="0"/>
                                          </p:stCondLst>
                                        </p:cTn>
                                        <p:tgtEl>
                                          <p:spTgt spid="52"/>
                                        </p:tgtEl>
                                        <p:attrNameLst>
                                          <p:attrName>style.visibility</p:attrName>
                                        </p:attrNameLst>
                                      </p:cBhvr>
                                      <p:to>
                                        <p:strVal val="visible"/>
                                      </p:to>
                                    </p:set>
                                    <p:anim calcmode="lin" valueType="num">
                                      <p:cBhvr>
                                        <p:cTn id="248" dur="1000" fill="hold"/>
                                        <p:tgtEl>
                                          <p:spTgt spid="52"/>
                                        </p:tgtEl>
                                        <p:attrNameLst>
                                          <p:attrName>ppt_x</p:attrName>
                                        </p:attrNameLst>
                                      </p:cBhvr>
                                      <p:tavLst>
                                        <p:tav tm="0">
                                          <p:val>
                                            <p:strVal val="#ppt_x-.2"/>
                                          </p:val>
                                        </p:tav>
                                        <p:tav tm="100000">
                                          <p:val>
                                            <p:strVal val="#ppt_x"/>
                                          </p:val>
                                        </p:tav>
                                      </p:tavLst>
                                    </p:anim>
                                    <p:anim calcmode="lin" valueType="num">
                                      <p:cBhvr>
                                        <p:cTn id="249" dur="1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250" dur="1000"/>
                                        <p:tgtEl>
                                          <p:spTgt spid="52"/>
                                        </p:tgtEl>
                                      </p:cBhvr>
                                    </p:animEffec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grpId="0" nodeType="clickEffect">
                                  <p:stCondLst>
                                    <p:cond delay="0"/>
                                  </p:stCondLst>
                                  <p:childTnLst>
                                    <p:set>
                                      <p:cBhvr>
                                        <p:cTn id="254" dur="1" fill="hold">
                                          <p:stCondLst>
                                            <p:cond delay="0"/>
                                          </p:stCondLst>
                                        </p:cTn>
                                        <p:tgtEl>
                                          <p:spTgt spid="53"/>
                                        </p:tgtEl>
                                        <p:attrNameLst>
                                          <p:attrName>style.visibility</p:attrName>
                                        </p:attrNameLst>
                                      </p:cBhvr>
                                      <p:to>
                                        <p:strVal val="visible"/>
                                      </p:to>
                                    </p:set>
                                    <p:animEffect transition="in" filter="dissolve">
                                      <p:cBhvr>
                                        <p:cTn id="255" dur="500"/>
                                        <p:tgtEl>
                                          <p:spTgt spid="53"/>
                                        </p:tgtEl>
                                      </p:cBhvr>
                                    </p:animEffect>
                                  </p:childTnLst>
                                </p:cTn>
                              </p:par>
                            </p:childTnLst>
                          </p:cTn>
                        </p:par>
                      </p:childTnLst>
                    </p:cTn>
                  </p:par>
                  <p:par>
                    <p:cTn id="256" fill="hold">
                      <p:stCondLst>
                        <p:cond delay="indefinite"/>
                      </p:stCondLst>
                      <p:childTnLst>
                        <p:par>
                          <p:cTn id="257" fill="hold">
                            <p:stCondLst>
                              <p:cond delay="0"/>
                            </p:stCondLst>
                            <p:childTnLst>
                              <p:par>
                                <p:cTn id="258" presetID="29" presetClass="entr" presetSubtype="0" fill="hold" grpId="0" nodeType="clickEffect">
                                  <p:stCondLst>
                                    <p:cond delay="0"/>
                                  </p:stCondLst>
                                  <p:childTnLst>
                                    <p:set>
                                      <p:cBhvr>
                                        <p:cTn id="259" dur="1" fill="hold">
                                          <p:stCondLst>
                                            <p:cond delay="0"/>
                                          </p:stCondLst>
                                        </p:cTn>
                                        <p:tgtEl>
                                          <p:spTgt spid="55"/>
                                        </p:tgtEl>
                                        <p:attrNameLst>
                                          <p:attrName>style.visibility</p:attrName>
                                        </p:attrNameLst>
                                      </p:cBhvr>
                                      <p:to>
                                        <p:strVal val="visible"/>
                                      </p:to>
                                    </p:set>
                                    <p:anim calcmode="lin" valueType="num">
                                      <p:cBhvr>
                                        <p:cTn id="260" dur="1000" fill="hold"/>
                                        <p:tgtEl>
                                          <p:spTgt spid="55"/>
                                        </p:tgtEl>
                                        <p:attrNameLst>
                                          <p:attrName>ppt_x</p:attrName>
                                        </p:attrNameLst>
                                      </p:cBhvr>
                                      <p:tavLst>
                                        <p:tav tm="0">
                                          <p:val>
                                            <p:strVal val="#ppt_x-.2"/>
                                          </p:val>
                                        </p:tav>
                                        <p:tav tm="100000">
                                          <p:val>
                                            <p:strVal val="#ppt_x"/>
                                          </p:val>
                                        </p:tav>
                                      </p:tavLst>
                                    </p:anim>
                                    <p:anim calcmode="lin" valueType="num">
                                      <p:cBhvr>
                                        <p:cTn id="261" dur="1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262" dur="1000"/>
                                        <p:tgtEl>
                                          <p:spTgt spid="55"/>
                                        </p:tgtEl>
                                      </p:cBhvr>
                                    </p:animEffect>
                                  </p:childTnLst>
                                </p:cTn>
                              </p:par>
                              <p:par>
                                <p:cTn id="263" presetID="29" presetClass="entr" presetSubtype="0" fill="hold" grpId="0" nodeType="withEffect">
                                  <p:stCondLst>
                                    <p:cond delay="0"/>
                                  </p:stCondLst>
                                  <p:childTnLst>
                                    <p:set>
                                      <p:cBhvr>
                                        <p:cTn id="264" dur="1" fill="hold">
                                          <p:stCondLst>
                                            <p:cond delay="0"/>
                                          </p:stCondLst>
                                        </p:cTn>
                                        <p:tgtEl>
                                          <p:spTgt spid="54"/>
                                        </p:tgtEl>
                                        <p:attrNameLst>
                                          <p:attrName>style.visibility</p:attrName>
                                        </p:attrNameLst>
                                      </p:cBhvr>
                                      <p:to>
                                        <p:strVal val="visible"/>
                                      </p:to>
                                    </p:set>
                                    <p:anim calcmode="lin" valueType="num">
                                      <p:cBhvr>
                                        <p:cTn id="265" dur="1000" fill="hold"/>
                                        <p:tgtEl>
                                          <p:spTgt spid="54"/>
                                        </p:tgtEl>
                                        <p:attrNameLst>
                                          <p:attrName>ppt_x</p:attrName>
                                        </p:attrNameLst>
                                      </p:cBhvr>
                                      <p:tavLst>
                                        <p:tav tm="0">
                                          <p:val>
                                            <p:strVal val="#ppt_x-.2"/>
                                          </p:val>
                                        </p:tav>
                                        <p:tav tm="100000">
                                          <p:val>
                                            <p:strVal val="#ppt_x"/>
                                          </p:val>
                                        </p:tav>
                                      </p:tavLst>
                                    </p:anim>
                                    <p:anim calcmode="lin" valueType="num">
                                      <p:cBhvr>
                                        <p:cTn id="266"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267" dur="1000"/>
                                        <p:tgtEl>
                                          <p:spTgt spid="54"/>
                                        </p:tgtEl>
                                      </p:cBhvr>
                                    </p:animEffect>
                                  </p:childTnLst>
                                </p:cTn>
                              </p:par>
                              <p:par>
                                <p:cTn id="268" presetID="29" presetClass="entr" presetSubtype="0" fill="hold" grpId="0" nodeType="withEffect">
                                  <p:stCondLst>
                                    <p:cond delay="0"/>
                                  </p:stCondLst>
                                  <p:childTnLst>
                                    <p:set>
                                      <p:cBhvr>
                                        <p:cTn id="269" dur="1" fill="hold">
                                          <p:stCondLst>
                                            <p:cond delay="0"/>
                                          </p:stCondLst>
                                        </p:cTn>
                                        <p:tgtEl>
                                          <p:spTgt spid="56"/>
                                        </p:tgtEl>
                                        <p:attrNameLst>
                                          <p:attrName>style.visibility</p:attrName>
                                        </p:attrNameLst>
                                      </p:cBhvr>
                                      <p:to>
                                        <p:strVal val="visible"/>
                                      </p:to>
                                    </p:set>
                                    <p:anim calcmode="lin" valueType="num">
                                      <p:cBhvr>
                                        <p:cTn id="270" dur="1000" fill="hold"/>
                                        <p:tgtEl>
                                          <p:spTgt spid="56"/>
                                        </p:tgtEl>
                                        <p:attrNameLst>
                                          <p:attrName>ppt_x</p:attrName>
                                        </p:attrNameLst>
                                      </p:cBhvr>
                                      <p:tavLst>
                                        <p:tav tm="0">
                                          <p:val>
                                            <p:strVal val="#ppt_x-.2"/>
                                          </p:val>
                                        </p:tav>
                                        <p:tav tm="100000">
                                          <p:val>
                                            <p:strVal val="#ppt_x"/>
                                          </p:val>
                                        </p:tav>
                                      </p:tavLst>
                                    </p:anim>
                                    <p:anim calcmode="lin" valueType="num">
                                      <p:cBhvr>
                                        <p:cTn id="271" dur="1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272" dur="1000"/>
                                        <p:tgtEl>
                                          <p:spTgt spid="56"/>
                                        </p:tgtEl>
                                      </p:cBhvr>
                                    </p:animEffect>
                                  </p:childTnLst>
                                </p:cTn>
                              </p:par>
                              <p:par>
                                <p:cTn id="273" presetID="29" presetClass="entr" presetSubtype="0" fill="hold" grpId="0" nodeType="withEffect">
                                  <p:stCondLst>
                                    <p:cond delay="0"/>
                                  </p:stCondLst>
                                  <p:childTnLst>
                                    <p:set>
                                      <p:cBhvr>
                                        <p:cTn id="274" dur="1" fill="hold">
                                          <p:stCondLst>
                                            <p:cond delay="0"/>
                                          </p:stCondLst>
                                        </p:cTn>
                                        <p:tgtEl>
                                          <p:spTgt spid="67"/>
                                        </p:tgtEl>
                                        <p:attrNameLst>
                                          <p:attrName>style.visibility</p:attrName>
                                        </p:attrNameLst>
                                      </p:cBhvr>
                                      <p:to>
                                        <p:strVal val="visible"/>
                                      </p:to>
                                    </p:set>
                                    <p:anim calcmode="lin" valueType="num">
                                      <p:cBhvr>
                                        <p:cTn id="275" dur="1000" fill="hold"/>
                                        <p:tgtEl>
                                          <p:spTgt spid="67"/>
                                        </p:tgtEl>
                                        <p:attrNameLst>
                                          <p:attrName>ppt_x</p:attrName>
                                        </p:attrNameLst>
                                      </p:cBhvr>
                                      <p:tavLst>
                                        <p:tav tm="0">
                                          <p:val>
                                            <p:strVal val="#ppt_x-.2"/>
                                          </p:val>
                                        </p:tav>
                                        <p:tav tm="100000">
                                          <p:val>
                                            <p:strVal val="#ppt_x"/>
                                          </p:val>
                                        </p:tav>
                                      </p:tavLst>
                                    </p:anim>
                                    <p:anim calcmode="lin" valueType="num">
                                      <p:cBhvr>
                                        <p:cTn id="276" dur="1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277" dur="1000"/>
                                        <p:tgtEl>
                                          <p:spTgt spid="67"/>
                                        </p:tgtEl>
                                      </p:cBhvr>
                                    </p:animEffect>
                                  </p:childTnLst>
                                </p:cTn>
                              </p:par>
                              <p:par>
                                <p:cTn id="278" presetID="29" presetClass="entr" presetSubtype="0" fill="hold" grpId="0" nodeType="withEffect">
                                  <p:stCondLst>
                                    <p:cond delay="0"/>
                                  </p:stCondLst>
                                  <p:childTnLst>
                                    <p:set>
                                      <p:cBhvr>
                                        <p:cTn id="279" dur="1" fill="hold">
                                          <p:stCondLst>
                                            <p:cond delay="0"/>
                                          </p:stCondLst>
                                        </p:cTn>
                                        <p:tgtEl>
                                          <p:spTgt spid="62"/>
                                        </p:tgtEl>
                                        <p:attrNameLst>
                                          <p:attrName>style.visibility</p:attrName>
                                        </p:attrNameLst>
                                      </p:cBhvr>
                                      <p:to>
                                        <p:strVal val="visible"/>
                                      </p:to>
                                    </p:set>
                                    <p:anim calcmode="lin" valueType="num">
                                      <p:cBhvr>
                                        <p:cTn id="280" dur="1000" fill="hold"/>
                                        <p:tgtEl>
                                          <p:spTgt spid="62"/>
                                        </p:tgtEl>
                                        <p:attrNameLst>
                                          <p:attrName>ppt_x</p:attrName>
                                        </p:attrNameLst>
                                      </p:cBhvr>
                                      <p:tavLst>
                                        <p:tav tm="0">
                                          <p:val>
                                            <p:strVal val="#ppt_x-.2"/>
                                          </p:val>
                                        </p:tav>
                                        <p:tav tm="100000">
                                          <p:val>
                                            <p:strVal val="#ppt_x"/>
                                          </p:val>
                                        </p:tav>
                                      </p:tavLst>
                                    </p:anim>
                                    <p:anim calcmode="lin" valueType="num">
                                      <p:cBhvr>
                                        <p:cTn id="281" dur="1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282" dur="1000"/>
                                        <p:tgtEl>
                                          <p:spTgt spid="62"/>
                                        </p:tgtEl>
                                      </p:cBhvr>
                                    </p:animEffect>
                                  </p:childTnLst>
                                </p:cTn>
                              </p:par>
                              <p:par>
                                <p:cTn id="283" presetID="29" presetClass="entr" presetSubtype="0" fill="hold" grpId="0" nodeType="withEffect">
                                  <p:stCondLst>
                                    <p:cond delay="0"/>
                                  </p:stCondLst>
                                  <p:childTnLst>
                                    <p:set>
                                      <p:cBhvr>
                                        <p:cTn id="284" dur="1" fill="hold">
                                          <p:stCondLst>
                                            <p:cond delay="0"/>
                                          </p:stCondLst>
                                        </p:cTn>
                                        <p:tgtEl>
                                          <p:spTgt spid="68"/>
                                        </p:tgtEl>
                                        <p:attrNameLst>
                                          <p:attrName>style.visibility</p:attrName>
                                        </p:attrNameLst>
                                      </p:cBhvr>
                                      <p:to>
                                        <p:strVal val="visible"/>
                                      </p:to>
                                    </p:set>
                                    <p:anim calcmode="lin" valueType="num">
                                      <p:cBhvr>
                                        <p:cTn id="285" dur="1000" fill="hold"/>
                                        <p:tgtEl>
                                          <p:spTgt spid="68"/>
                                        </p:tgtEl>
                                        <p:attrNameLst>
                                          <p:attrName>ppt_x</p:attrName>
                                        </p:attrNameLst>
                                      </p:cBhvr>
                                      <p:tavLst>
                                        <p:tav tm="0">
                                          <p:val>
                                            <p:strVal val="#ppt_x-.2"/>
                                          </p:val>
                                        </p:tav>
                                        <p:tav tm="100000">
                                          <p:val>
                                            <p:strVal val="#ppt_x"/>
                                          </p:val>
                                        </p:tav>
                                      </p:tavLst>
                                    </p:anim>
                                    <p:anim calcmode="lin" valueType="num">
                                      <p:cBhvr>
                                        <p:cTn id="286" dur="10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287" dur="1000"/>
                                        <p:tgtEl>
                                          <p:spTgt spid="68"/>
                                        </p:tgtEl>
                                      </p:cBhvr>
                                    </p:animEffect>
                                  </p:childTnLst>
                                </p:cTn>
                              </p:par>
                              <p:par>
                                <p:cTn id="288" presetID="29" presetClass="entr" presetSubtype="0" fill="hold" grpId="0" nodeType="withEffect">
                                  <p:stCondLst>
                                    <p:cond delay="0"/>
                                  </p:stCondLst>
                                  <p:childTnLst>
                                    <p:set>
                                      <p:cBhvr>
                                        <p:cTn id="289" dur="1" fill="hold">
                                          <p:stCondLst>
                                            <p:cond delay="0"/>
                                          </p:stCondLst>
                                        </p:cTn>
                                        <p:tgtEl>
                                          <p:spTgt spid="57"/>
                                        </p:tgtEl>
                                        <p:attrNameLst>
                                          <p:attrName>style.visibility</p:attrName>
                                        </p:attrNameLst>
                                      </p:cBhvr>
                                      <p:to>
                                        <p:strVal val="visible"/>
                                      </p:to>
                                    </p:set>
                                    <p:anim calcmode="lin" valueType="num">
                                      <p:cBhvr>
                                        <p:cTn id="290" dur="1000" fill="hold"/>
                                        <p:tgtEl>
                                          <p:spTgt spid="57"/>
                                        </p:tgtEl>
                                        <p:attrNameLst>
                                          <p:attrName>ppt_x</p:attrName>
                                        </p:attrNameLst>
                                      </p:cBhvr>
                                      <p:tavLst>
                                        <p:tav tm="0">
                                          <p:val>
                                            <p:strVal val="#ppt_x-.2"/>
                                          </p:val>
                                        </p:tav>
                                        <p:tav tm="100000">
                                          <p:val>
                                            <p:strVal val="#ppt_x"/>
                                          </p:val>
                                        </p:tav>
                                      </p:tavLst>
                                    </p:anim>
                                    <p:anim calcmode="lin" valueType="num">
                                      <p:cBhvr>
                                        <p:cTn id="291" dur="1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292" dur="1000"/>
                                        <p:tgtEl>
                                          <p:spTgt spid="57"/>
                                        </p:tgtEl>
                                      </p:cBhvr>
                                    </p:animEffect>
                                  </p:childTnLst>
                                </p:cTn>
                              </p:par>
                              <p:par>
                                <p:cTn id="293" presetID="29" presetClass="entr" presetSubtype="0" fill="hold" grpId="0" nodeType="withEffect">
                                  <p:stCondLst>
                                    <p:cond delay="0"/>
                                  </p:stCondLst>
                                  <p:childTnLst>
                                    <p:set>
                                      <p:cBhvr>
                                        <p:cTn id="294" dur="1" fill="hold">
                                          <p:stCondLst>
                                            <p:cond delay="0"/>
                                          </p:stCondLst>
                                        </p:cTn>
                                        <p:tgtEl>
                                          <p:spTgt spid="63"/>
                                        </p:tgtEl>
                                        <p:attrNameLst>
                                          <p:attrName>style.visibility</p:attrName>
                                        </p:attrNameLst>
                                      </p:cBhvr>
                                      <p:to>
                                        <p:strVal val="visible"/>
                                      </p:to>
                                    </p:set>
                                    <p:anim calcmode="lin" valueType="num">
                                      <p:cBhvr>
                                        <p:cTn id="295" dur="1000" fill="hold"/>
                                        <p:tgtEl>
                                          <p:spTgt spid="63"/>
                                        </p:tgtEl>
                                        <p:attrNameLst>
                                          <p:attrName>ppt_x</p:attrName>
                                        </p:attrNameLst>
                                      </p:cBhvr>
                                      <p:tavLst>
                                        <p:tav tm="0">
                                          <p:val>
                                            <p:strVal val="#ppt_x-.2"/>
                                          </p:val>
                                        </p:tav>
                                        <p:tav tm="100000">
                                          <p:val>
                                            <p:strVal val="#ppt_x"/>
                                          </p:val>
                                        </p:tav>
                                      </p:tavLst>
                                    </p:anim>
                                    <p:anim calcmode="lin" valueType="num">
                                      <p:cBhvr>
                                        <p:cTn id="296" dur="1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297" dur="1000"/>
                                        <p:tgtEl>
                                          <p:spTgt spid="63"/>
                                        </p:tgtEl>
                                      </p:cBhvr>
                                    </p:animEffect>
                                  </p:childTnLst>
                                </p:cTn>
                              </p:par>
                              <p:par>
                                <p:cTn id="298" presetID="29" presetClass="entr" presetSubtype="0" fill="hold" grpId="0" nodeType="withEffect">
                                  <p:stCondLst>
                                    <p:cond delay="0"/>
                                  </p:stCondLst>
                                  <p:childTnLst>
                                    <p:set>
                                      <p:cBhvr>
                                        <p:cTn id="299" dur="1" fill="hold">
                                          <p:stCondLst>
                                            <p:cond delay="0"/>
                                          </p:stCondLst>
                                        </p:cTn>
                                        <p:tgtEl>
                                          <p:spTgt spid="69"/>
                                        </p:tgtEl>
                                        <p:attrNameLst>
                                          <p:attrName>style.visibility</p:attrName>
                                        </p:attrNameLst>
                                      </p:cBhvr>
                                      <p:to>
                                        <p:strVal val="visible"/>
                                      </p:to>
                                    </p:set>
                                    <p:anim calcmode="lin" valueType="num">
                                      <p:cBhvr>
                                        <p:cTn id="300" dur="1000" fill="hold"/>
                                        <p:tgtEl>
                                          <p:spTgt spid="69"/>
                                        </p:tgtEl>
                                        <p:attrNameLst>
                                          <p:attrName>ppt_x</p:attrName>
                                        </p:attrNameLst>
                                      </p:cBhvr>
                                      <p:tavLst>
                                        <p:tav tm="0">
                                          <p:val>
                                            <p:strVal val="#ppt_x-.2"/>
                                          </p:val>
                                        </p:tav>
                                        <p:tav tm="100000">
                                          <p:val>
                                            <p:strVal val="#ppt_x"/>
                                          </p:val>
                                        </p:tav>
                                      </p:tavLst>
                                    </p:anim>
                                    <p:anim calcmode="lin" valueType="num">
                                      <p:cBhvr>
                                        <p:cTn id="301"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302" dur="1000"/>
                                        <p:tgtEl>
                                          <p:spTgt spid="69"/>
                                        </p:tgtEl>
                                      </p:cBhvr>
                                    </p:animEffect>
                                  </p:childTnLst>
                                </p:cTn>
                              </p:par>
                              <p:par>
                                <p:cTn id="303" presetID="29" presetClass="entr" presetSubtype="0" fill="hold" grpId="0" nodeType="withEffect">
                                  <p:stCondLst>
                                    <p:cond delay="0"/>
                                  </p:stCondLst>
                                  <p:childTnLst>
                                    <p:set>
                                      <p:cBhvr>
                                        <p:cTn id="304" dur="1" fill="hold">
                                          <p:stCondLst>
                                            <p:cond delay="0"/>
                                          </p:stCondLst>
                                        </p:cTn>
                                        <p:tgtEl>
                                          <p:spTgt spid="58"/>
                                        </p:tgtEl>
                                        <p:attrNameLst>
                                          <p:attrName>style.visibility</p:attrName>
                                        </p:attrNameLst>
                                      </p:cBhvr>
                                      <p:to>
                                        <p:strVal val="visible"/>
                                      </p:to>
                                    </p:set>
                                    <p:anim calcmode="lin" valueType="num">
                                      <p:cBhvr>
                                        <p:cTn id="305" dur="1000" fill="hold"/>
                                        <p:tgtEl>
                                          <p:spTgt spid="58"/>
                                        </p:tgtEl>
                                        <p:attrNameLst>
                                          <p:attrName>ppt_x</p:attrName>
                                        </p:attrNameLst>
                                      </p:cBhvr>
                                      <p:tavLst>
                                        <p:tav tm="0">
                                          <p:val>
                                            <p:strVal val="#ppt_x-.2"/>
                                          </p:val>
                                        </p:tav>
                                        <p:tav tm="100000">
                                          <p:val>
                                            <p:strVal val="#ppt_x"/>
                                          </p:val>
                                        </p:tav>
                                      </p:tavLst>
                                    </p:anim>
                                    <p:anim calcmode="lin" valueType="num">
                                      <p:cBhvr>
                                        <p:cTn id="306" dur="1000" fill="hold"/>
                                        <p:tgtEl>
                                          <p:spTgt spid="58"/>
                                        </p:tgtEl>
                                        <p:attrNameLst>
                                          <p:attrName>ppt_y</p:attrName>
                                        </p:attrNameLst>
                                      </p:cBhvr>
                                      <p:tavLst>
                                        <p:tav tm="0">
                                          <p:val>
                                            <p:strVal val="#ppt_y"/>
                                          </p:val>
                                        </p:tav>
                                        <p:tav tm="100000">
                                          <p:val>
                                            <p:strVal val="#ppt_y"/>
                                          </p:val>
                                        </p:tav>
                                      </p:tavLst>
                                    </p:anim>
                                    <p:animEffect transition="in" filter="wipe(right)" prLst="gradientSize: 0.1">
                                      <p:cBhvr>
                                        <p:cTn id="307" dur="1000"/>
                                        <p:tgtEl>
                                          <p:spTgt spid="58"/>
                                        </p:tgtEl>
                                      </p:cBhvr>
                                    </p:animEffect>
                                  </p:childTnLst>
                                </p:cTn>
                              </p:par>
                              <p:par>
                                <p:cTn id="308" presetID="29" presetClass="entr" presetSubtype="0" fill="hold" grpId="0" nodeType="withEffect">
                                  <p:stCondLst>
                                    <p:cond delay="0"/>
                                  </p:stCondLst>
                                  <p:childTnLst>
                                    <p:set>
                                      <p:cBhvr>
                                        <p:cTn id="309" dur="1" fill="hold">
                                          <p:stCondLst>
                                            <p:cond delay="0"/>
                                          </p:stCondLst>
                                        </p:cTn>
                                        <p:tgtEl>
                                          <p:spTgt spid="70"/>
                                        </p:tgtEl>
                                        <p:attrNameLst>
                                          <p:attrName>style.visibility</p:attrName>
                                        </p:attrNameLst>
                                      </p:cBhvr>
                                      <p:to>
                                        <p:strVal val="visible"/>
                                      </p:to>
                                    </p:set>
                                    <p:anim calcmode="lin" valueType="num">
                                      <p:cBhvr>
                                        <p:cTn id="310" dur="1000" fill="hold"/>
                                        <p:tgtEl>
                                          <p:spTgt spid="70"/>
                                        </p:tgtEl>
                                        <p:attrNameLst>
                                          <p:attrName>ppt_x</p:attrName>
                                        </p:attrNameLst>
                                      </p:cBhvr>
                                      <p:tavLst>
                                        <p:tav tm="0">
                                          <p:val>
                                            <p:strVal val="#ppt_x-.2"/>
                                          </p:val>
                                        </p:tav>
                                        <p:tav tm="100000">
                                          <p:val>
                                            <p:strVal val="#ppt_x"/>
                                          </p:val>
                                        </p:tav>
                                      </p:tavLst>
                                    </p:anim>
                                    <p:anim calcmode="lin" valueType="num">
                                      <p:cBhvr>
                                        <p:cTn id="311" dur="10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312" dur="1000"/>
                                        <p:tgtEl>
                                          <p:spTgt spid="70"/>
                                        </p:tgtEl>
                                      </p:cBhvr>
                                    </p:animEffect>
                                  </p:childTnLst>
                                </p:cTn>
                              </p:par>
                              <p:par>
                                <p:cTn id="313" presetID="29" presetClass="entr" presetSubtype="0" fill="hold" grpId="0" nodeType="withEffect">
                                  <p:stCondLst>
                                    <p:cond delay="0"/>
                                  </p:stCondLst>
                                  <p:childTnLst>
                                    <p:set>
                                      <p:cBhvr>
                                        <p:cTn id="314" dur="1" fill="hold">
                                          <p:stCondLst>
                                            <p:cond delay="0"/>
                                          </p:stCondLst>
                                        </p:cTn>
                                        <p:tgtEl>
                                          <p:spTgt spid="64"/>
                                        </p:tgtEl>
                                        <p:attrNameLst>
                                          <p:attrName>style.visibility</p:attrName>
                                        </p:attrNameLst>
                                      </p:cBhvr>
                                      <p:to>
                                        <p:strVal val="visible"/>
                                      </p:to>
                                    </p:set>
                                    <p:anim calcmode="lin" valueType="num">
                                      <p:cBhvr>
                                        <p:cTn id="315" dur="1000" fill="hold"/>
                                        <p:tgtEl>
                                          <p:spTgt spid="64"/>
                                        </p:tgtEl>
                                        <p:attrNameLst>
                                          <p:attrName>ppt_x</p:attrName>
                                        </p:attrNameLst>
                                      </p:cBhvr>
                                      <p:tavLst>
                                        <p:tav tm="0">
                                          <p:val>
                                            <p:strVal val="#ppt_x-.2"/>
                                          </p:val>
                                        </p:tav>
                                        <p:tav tm="100000">
                                          <p:val>
                                            <p:strVal val="#ppt_x"/>
                                          </p:val>
                                        </p:tav>
                                      </p:tavLst>
                                    </p:anim>
                                    <p:anim calcmode="lin" valueType="num">
                                      <p:cBhvr>
                                        <p:cTn id="316" dur="1000" fill="hold"/>
                                        <p:tgtEl>
                                          <p:spTgt spid="64"/>
                                        </p:tgtEl>
                                        <p:attrNameLst>
                                          <p:attrName>ppt_y</p:attrName>
                                        </p:attrNameLst>
                                      </p:cBhvr>
                                      <p:tavLst>
                                        <p:tav tm="0">
                                          <p:val>
                                            <p:strVal val="#ppt_y"/>
                                          </p:val>
                                        </p:tav>
                                        <p:tav tm="100000">
                                          <p:val>
                                            <p:strVal val="#ppt_y"/>
                                          </p:val>
                                        </p:tav>
                                      </p:tavLst>
                                    </p:anim>
                                    <p:animEffect transition="in" filter="wipe(right)" prLst="gradientSize: 0.1">
                                      <p:cBhvr>
                                        <p:cTn id="317" dur="1000"/>
                                        <p:tgtEl>
                                          <p:spTgt spid="64"/>
                                        </p:tgtEl>
                                      </p:cBhvr>
                                    </p:animEffect>
                                  </p:childTnLst>
                                </p:cTn>
                              </p:par>
                              <p:par>
                                <p:cTn id="318" presetID="29" presetClass="entr" presetSubtype="0" fill="hold" grpId="0" nodeType="withEffect">
                                  <p:stCondLst>
                                    <p:cond delay="0"/>
                                  </p:stCondLst>
                                  <p:childTnLst>
                                    <p:set>
                                      <p:cBhvr>
                                        <p:cTn id="319" dur="1" fill="hold">
                                          <p:stCondLst>
                                            <p:cond delay="0"/>
                                          </p:stCondLst>
                                        </p:cTn>
                                        <p:tgtEl>
                                          <p:spTgt spid="59"/>
                                        </p:tgtEl>
                                        <p:attrNameLst>
                                          <p:attrName>style.visibility</p:attrName>
                                        </p:attrNameLst>
                                      </p:cBhvr>
                                      <p:to>
                                        <p:strVal val="visible"/>
                                      </p:to>
                                    </p:set>
                                    <p:anim calcmode="lin" valueType="num">
                                      <p:cBhvr>
                                        <p:cTn id="320" dur="1000" fill="hold"/>
                                        <p:tgtEl>
                                          <p:spTgt spid="59"/>
                                        </p:tgtEl>
                                        <p:attrNameLst>
                                          <p:attrName>ppt_x</p:attrName>
                                        </p:attrNameLst>
                                      </p:cBhvr>
                                      <p:tavLst>
                                        <p:tav tm="0">
                                          <p:val>
                                            <p:strVal val="#ppt_x-.2"/>
                                          </p:val>
                                        </p:tav>
                                        <p:tav tm="100000">
                                          <p:val>
                                            <p:strVal val="#ppt_x"/>
                                          </p:val>
                                        </p:tav>
                                      </p:tavLst>
                                    </p:anim>
                                    <p:anim calcmode="lin" valueType="num">
                                      <p:cBhvr>
                                        <p:cTn id="321" dur="10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322" dur="1000"/>
                                        <p:tgtEl>
                                          <p:spTgt spid="59"/>
                                        </p:tgtEl>
                                      </p:cBhvr>
                                    </p:animEffect>
                                  </p:childTnLst>
                                </p:cTn>
                              </p:par>
                              <p:par>
                                <p:cTn id="323" presetID="29" presetClass="entr" presetSubtype="0" fill="hold" grpId="0" nodeType="withEffect">
                                  <p:stCondLst>
                                    <p:cond delay="0"/>
                                  </p:stCondLst>
                                  <p:childTnLst>
                                    <p:set>
                                      <p:cBhvr>
                                        <p:cTn id="324" dur="1" fill="hold">
                                          <p:stCondLst>
                                            <p:cond delay="0"/>
                                          </p:stCondLst>
                                        </p:cTn>
                                        <p:tgtEl>
                                          <p:spTgt spid="66"/>
                                        </p:tgtEl>
                                        <p:attrNameLst>
                                          <p:attrName>style.visibility</p:attrName>
                                        </p:attrNameLst>
                                      </p:cBhvr>
                                      <p:to>
                                        <p:strVal val="visible"/>
                                      </p:to>
                                    </p:set>
                                    <p:anim calcmode="lin" valueType="num">
                                      <p:cBhvr>
                                        <p:cTn id="325" dur="1000" fill="hold"/>
                                        <p:tgtEl>
                                          <p:spTgt spid="66"/>
                                        </p:tgtEl>
                                        <p:attrNameLst>
                                          <p:attrName>ppt_x</p:attrName>
                                        </p:attrNameLst>
                                      </p:cBhvr>
                                      <p:tavLst>
                                        <p:tav tm="0">
                                          <p:val>
                                            <p:strVal val="#ppt_x-.2"/>
                                          </p:val>
                                        </p:tav>
                                        <p:tav tm="100000">
                                          <p:val>
                                            <p:strVal val="#ppt_x"/>
                                          </p:val>
                                        </p:tav>
                                      </p:tavLst>
                                    </p:anim>
                                    <p:anim calcmode="lin" valueType="num">
                                      <p:cBhvr>
                                        <p:cTn id="326" dur="1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327" dur="1000"/>
                                        <p:tgtEl>
                                          <p:spTgt spid="66"/>
                                        </p:tgtEl>
                                      </p:cBhvr>
                                    </p:animEffect>
                                  </p:childTnLst>
                                </p:cTn>
                              </p:par>
                              <p:par>
                                <p:cTn id="328" presetID="29" presetClass="entr" presetSubtype="0" fill="hold" grpId="0" nodeType="withEffect">
                                  <p:stCondLst>
                                    <p:cond delay="0"/>
                                  </p:stCondLst>
                                  <p:childTnLst>
                                    <p:set>
                                      <p:cBhvr>
                                        <p:cTn id="329" dur="1" fill="hold">
                                          <p:stCondLst>
                                            <p:cond delay="0"/>
                                          </p:stCondLst>
                                        </p:cTn>
                                        <p:tgtEl>
                                          <p:spTgt spid="71"/>
                                        </p:tgtEl>
                                        <p:attrNameLst>
                                          <p:attrName>style.visibility</p:attrName>
                                        </p:attrNameLst>
                                      </p:cBhvr>
                                      <p:to>
                                        <p:strVal val="visible"/>
                                      </p:to>
                                    </p:set>
                                    <p:anim calcmode="lin" valueType="num">
                                      <p:cBhvr>
                                        <p:cTn id="330" dur="1000" fill="hold"/>
                                        <p:tgtEl>
                                          <p:spTgt spid="71"/>
                                        </p:tgtEl>
                                        <p:attrNameLst>
                                          <p:attrName>ppt_x</p:attrName>
                                        </p:attrNameLst>
                                      </p:cBhvr>
                                      <p:tavLst>
                                        <p:tav tm="0">
                                          <p:val>
                                            <p:strVal val="#ppt_x-.2"/>
                                          </p:val>
                                        </p:tav>
                                        <p:tav tm="100000">
                                          <p:val>
                                            <p:strVal val="#ppt_x"/>
                                          </p:val>
                                        </p:tav>
                                      </p:tavLst>
                                    </p:anim>
                                    <p:anim calcmode="lin" valueType="num">
                                      <p:cBhvr>
                                        <p:cTn id="331" dur="1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332" dur="1000"/>
                                        <p:tgtEl>
                                          <p:spTgt spid="71"/>
                                        </p:tgtEl>
                                      </p:cBhvr>
                                    </p:animEffect>
                                  </p:childTnLst>
                                </p:cTn>
                              </p:par>
                              <p:par>
                                <p:cTn id="333" presetID="29" presetClass="entr" presetSubtype="0" fill="hold" grpId="0" nodeType="withEffect">
                                  <p:stCondLst>
                                    <p:cond delay="0"/>
                                  </p:stCondLst>
                                  <p:childTnLst>
                                    <p:set>
                                      <p:cBhvr>
                                        <p:cTn id="334" dur="1" fill="hold">
                                          <p:stCondLst>
                                            <p:cond delay="0"/>
                                          </p:stCondLst>
                                        </p:cTn>
                                        <p:tgtEl>
                                          <p:spTgt spid="60"/>
                                        </p:tgtEl>
                                        <p:attrNameLst>
                                          <p:attrName>style.visibility</p:attrName>
                                        </p:attrNameLst>
                                      </p:cBhvr>
                                      <p:to>
                                        <p:strVal val="visible"/>
                                      </p:to>
                                    </p:set>
                                    <p:anim calcmode="lin" valueType="num">
                                      <p:cBhvr>
                                        <p:cTn id="335" dur="1000" fill="hold"/>
                                        <p:tgtEl>
                                          <p:spTgt spid="60"/>
                                        </p:tgtEl>
                                        <p:attrNameLst>
                                          <p:attrName>ppt_x</p:attrName>
                                        </p:attrNameLst>
                                      </p:cBhvr>
                                      <p:tavLst>
                                        <p:tav tm="0">
                                          <p:val>
                                            <p:strVal val="#ppt_x-.2"/>
                                          </p:val>
                                        </p:tav>
                                        <p:tav tm="100000">
                                          <p:val>
                                            <p:strVal val="#ppt_x"/>
                                          </p:val>
                                        </p:tav>
                                      </p:tavLst>
                                    </p:anim>
                                    <p:anim calcmode="lin" valueType="num">
                                      <p:cBhvr>
                                        <p:cTn id="336" dur="1000" fill="hold"/>
                                        <p:tgtEl>
                                          <p:spTgt spid="60"/>
                                        </p:tgtEl>
                                        <p:attrNameLst>
                                          <p:attrName>ppt_y</p:attrName>
                                        </p:attrNameLst>
                                      </p:cBhvr>
                                      <p:tavLst>
                                        <p:tav tm="0">
                                          <p:val>
                                            <p:strVal val="#ppt_y"/>
                                          </p:val>
                                        </p:tav>
                                        <p:tav tm="100000">
                                          <p:val>
                                            <p:strVal val="#ppt_y"/>
                                          </p:val>
                                        </p:tav>
                                      </p:tavLst>
                                    </p:anim>
                                    <p:animEffect transition="in" filter="wipe(right)" prLst="gradientSize: 0.1">
                                      <p:cBhvr>
                                        <p:cTn id="337" dur="1000"/>
                                        <p:tgtEl>
                                          <p:spTgt spid="60"/>
                                        </p:tgtEl>
                                      </p:cBhvr>
                                    </p:animEffect>
                                  </p:childTnLst>
                                </p:cTn>
                              </p:par>
                              <p:par>
                                <p:cTn id="338" presetID="29" presetClass="entr" presetSubtype="0" fill="hold" grpId="0" nodeType="withEffect">
                                  <p:stCondLst>
                                    <p:cond delay="0"/>
                                  </p:stCondLst>
                                  <p:childTnLst>
                                    <p:set>
                                      <p:cBhvr>
                                        <p:cTn id="339" dur="1" fill="hold">
                                          <p:stCondLst>
                                            <p:cond delay="0"/>
                                          </p:stCondLst>
                                        </p:cTn>
                                        <p:tgtEl>
                                          <p:spTgt spid="65"/>
                                        </p:tgtEl>
                                        <p:attrNameLst>
                                          <p:attrName>style.visibility</p:attrName>
                                        </p:attrNameLst>
                                      </p:cBhvr>
                                      <p:to>
                                        <p:strVal val="visible"/>
                                      </p:to>
                                    </p:set>
                                    <p:anim calcmode="lin" valueType="num">
                                      <p:cBhvr>
                                        <p:cTn id="340" dur="1000" fill="hold"/>
                                        <p:tgtEl>
                                          <p:spTgt spid="65"/>
                                        </p:tgtEl>
                                        <p:attrNameLst>
                                          <p:attrName>ppt_x</p:attrName>
                                        </p:attrNameLst>
                                      </p:cBhvr>
                                      <p:tavLst>
                                        <p:tav tm="0">
                                          <p:val>
                                            <p:strVal val="#ppt_x-.2"/>
                                          </p:val>
                                        </p:tav>
                                        <p:tav tm="100000">
                                          <p:val>
                                            <p:strVal val="#ppt_x"/>
                                          </p:val>
                                        </p:tav>
                                      </p:tavLst>
                                    </p:anim>
                                    <p:anim calcmode="lin" valueType="num">
                                      <p:cBhvr>
                                        <p:cTn id="341" dur="1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342" dur="1000"/>
                                        <p:tgtEl>
                                          <p:spTgt spid="65"/>
                                        </p:tgtEl>
                                      </p:cBhvr>
                                    </p:animEffect>
                                  </p:childTnLst>
                                </p:cTn>
                              </p:par>
                              <p:par>
                                <p:cTn id="343" presetID="29" presetClass="entr" presetSubtype="0" fill="hold" grpId="0" nodeType="withEffect">
                                  <p:stCondLst>
                                    <p:cond delay="0"/>
                                  </p:stCondLst>
                                  <p:childTnLst>
                                    <p:set>
                                      <p:cBhvr>
                                        <p:cTn id="344" dur="1" fill="hold">
                                          <p:stCondLst>
                                            <p:cond delay="0"/>
                                          </p:stCondLst>
                                        </p:cTn>
                                        <p:tgtEl>
                                          <p:spTgt spid="61"/>
                                        </p:tgtEl>
                                        <p:attrNameLst>
                                          <p:attrName>style.visibility</p:attrName>
                                        </p:attrNameLst>
                                      </p:cBhvr>
                                      <p:to>
                                        <p:strVal val="visible"/>
                                      </p:to>
                                    </p:set>
                                    <p:anim calcmode="lin" valueType="num">
                                      <p:cBhvr>
                                        <p:cTn id="345" dur="1000" fill="hold"/>
                                        <p:tgtEl>
                                          <p:spTgt spid="61"/>
                                        </p:tgtEl>
                                        <p:attrNameLst>
                                          <p:attrName>ppt_x</p:attrName>
                                        </p:attrNameLst>
                                      </p:cBhvr>
                                      <p:tavLst>
                                        <p:tav tm="0">
                                          <p:val>
                                            <p:strVal val="#ppt_x-.2"/>
                                          </p:val>
                                        </p:tav>
                                        <p:tav tm="100000">
                                          <p:val>
                                            <p:strVal val="#ppt_x"/>
                                          </p:val>
                                        </p:tav>
                                      </p:tavLst>
                                    </p:anim>
                                    <p:anim calcmode="lin" valueType="num">
                                      <p:cBhvr>
                                        <p:cTn id="346" dur="1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347" dur="1000"/>
                                        <p:tgtEl>
                                          <p:spTgt spid="61"/>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72"/>
                                        </p:tgtEl>
                                        <p:attrNameLst>
                                          <p:attrName>style.visibility</p:attrName>
                                        </p:attrNameLst>
                                      </p:cBhvr>
                                      <p:to>
                                        <p:strVal val="visible"/>
                                      </p:to>
                                    </p:set>
                                    <p:animEffect transition="in" filter="dissolve">
                                      <p:cBhvr>
                                        <p:cTn id="352" dur="500"/>
                                        <p:tgtEl>
                                          <p:spTgt spid="72"/>
                                        </p:tgtEl>
                                      </p:cBhvr>
                                    </p:animEffect>
                                  </p:childTnLst>
                                </p:cTn>
                              </p:par>
                            </p:childTnLst>
                          </p:cTn>
                        </p:par>
                      </p:childTnLst>
                    </p:cTn>
                  </p:par>
                  <p:par>
                    <p:cTn id="353" fill="hold">
                      <p:stCondLst>
                        <p:cond delay="indefinite"/>
                      </p:stCondLst>
                      <p:childTnLst>
                        <p:par>
                          <p:cTn id="354" fill="hold">
                            <p:stCondLst>
                              <p:cond delay="0"/>
                            </p:stCondLst>
                            <p:childTnLst>
                              <p:par>
                                <p:cTn id="355" presetID="8" presetClass="exit" presetSubtype="16" fill="hold" grpId="1" nodeType="clickEffect">
                                  <p:stCondLst>
                                    <p:cond delay="0"/>
                                  </p:stCondLst>
                                  <p:childTnLst>
                                    <p:animEffect transition="out" filter="diamond(in)">
                                      <p:cBhvr>
                                        <p:cTn id="356" dur="2000"/>
                                        <p:tgtEl>
                                          <p:spTgt spid="67"/>
                                        </p:tgtEl>
                                      </p:cBhvr>
                                    </p:animEffect>
                                    <p:set>
                                      <p:cBhvr>
                                        <p:cTn id="357" dur="1" fill="hold">
                                          <p:stCondLst>
                                            <p:cond delay="1999"/>
                                          </p:stCondLst>
                                        </p:cTn>
                                        <p:tgtEl>
                                          <p:spTgt spid="67"/>
                                        </p:tgtEl>
                                        <p:attrNameLst>
                                          <p:attrName>style.visibility</p:attrName>
                                        </p:attrNameLst>
                                      </p:cBhvr>
                                      <p:to>
                                        <p:strVal val="hidden"/>
                                      </p:to>
                                    </p:set>
                                  </p:childTnLst>
                                </p:cTn>
                              </p:par>
                            </p:childTnLst>
                          </p:cTn>
                        </p:par>
                      </p:childTnLst>
                    </p:cTn>
                  </p:par>
                  <p:par>
                    <p:cTn id="358" fill="hold">
                      <p:stCondLst>
                        <p:cond delay="indefinite"/>
                      </p:stCondLst>
                      <p:childTnLst>
                        <p:par>
                          <p:cTn id="359" fill="hold">
                            <p:stCondLst>
                              <p:cond delay="0"/>
                            </p:stCondLst>
                            <p:childTnLst>
                              <p:par>
                                <p:cTn id="360" presetID="34" presetClass="entr" presetSubtype="0" fill="hold" grpId="0" nodeType="clickEffect">
                                  <p:stCondLst>
                                    <p:cond delay="0"/>
                                  </p:stCondLst>
                                  <p:childTnLst>
                                    <p:set>
                                      <p:cBhvr>
                                        <p:cTn id="361" dur="1" fill="hold">
                                          <p:stCondLst>
                                            <p:cond delay="0"/>
                                          </p:stCondLst>
                                        </p:cTn>
                                        <p:tgtEl>
                                          <p:spTgt spid="73"/>
                                        </p:tgtEl>
                                        <p:attrNameLst>
                                          <p:attrName>style.visibility</p:attrName>
                                        </p:attrNameLst>
                                      </p:cBhvr>
                                      <p:to>
                                        <p:strVal val="visible"/>
                                      </p:to>
                                    </p:set>
                                    <p:anim from="(-#ppt_w/2)" to="(#ppt_x)" calcmode="lin" valueType="num">
                                      <p:cBhvr>
                                        <p:cTn id="362" dur="600" fill="hold">
                                          <p:stCondLst>
                                            <p:cond delay="0"/>
                                          </p:stCondLst>
                                        </p:cTn>
                                        <p:tgtEl>
                                          <p:spTgt spid="73"/>
                                        </p:tgtEl>
                                        <p:attrNameLst>
                                          <p:attrName>ppt_x</p:attrName>
                                        </p:attrNameLst>
                                      </p:cBhvr>
                                    </p:anim>
                                    <p:anim from="0" to="-1.0" calcmode="lin" valueType="num">
                                      <p:cBhvr>
                                        <p:cTn id="363" dur="200" decel="50000" autoRev="1" fill="hold">
                                          <p:stCondLst>
                                            <p:cond delay="600"/>
                                          </p:stCondLst>
                                        </p:cTn>
                                        <p:tgtEl>
                                          <p:spTgt spid="73"/>
                                        </p:tgtEl>
                                        <p:attrNameLst>
                                          <p:attrName>xshear</p:attrName>
                                        </p:attrNameLst>
                                      </p:cBhvr>
                                    </p:anim>
                                    <p:animScale>
                                      <p:cBhvr>
                                        <p:cTn id="364" dur="200" decel="100000" autoRev="1" fill="hold">
                                          <p:stCondLst>
                                            <p:cond delay="600"/>
                                          </p:stCondLst>
                                        </p:cTn>
                                        <p:tgtEl>
                                          <p:spTgt spid="73"/>
                                        </p:tgtEl>
                                      </p:cBhvr>
                                      <p:from x="100000" y="100000"/>
                                      <p:to x="80000" y="100000"/>
                                    </p:animScale>
                                    <p:anim by="(#ppt_h/3+#ppt_w*0.1)" calcmode="lin" valueType="num">
                                      <p:cBhvr additive="sum">
                                        <p:cTn id="365" dur="200" decel="100000" autoRev="1" fill="hold">
                                          <p:stCondLst>
                                            <p:cond delay="600"/>
                                          </p:stCondLst>
                                        </p:cTn>
                                        <p:tgtEl>
                                          <p:spTgt spid="73"/>
                                        </p:tgtEl>
                                        <p:attrNameLst>
                                          <p:attrName>ppt_x</p:attrName>
                                        </p:attrNameLst>
                                      </p:cBhvr>
                                    </p:anim>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74"/>
                                        </p:tgtEl>
                                        <p:attrNameLst>
                                          <p:attrName>style.visibility</p:attrName>
                                        </p:attrNameLst>
                                      </p:cBhvr>
                                      <p:to>
                                        <p:strVal val="visible"/>
                                      </p:to>
                                    </p:set>
                                    <p:animEffect transition="in" filter="dissolve">
                                      <p:cBhvr>
                                        <p:cTn id="370" dur="500"/>
                                        <p:tgtEl>
                                          <p:spTgt spid="74"/>
                                        </p:tgtEl>
                                      </p:cBhvr>
                                    </p:animEffect>
                                  </p:childTnLst>
                                </p:cTn>
                              </p:par>
                            </p:childTnLst>
                          </p:cTn>
                        </p:par>
                      </p:childTnLst>
                    </p:cTn>
                  </p:par>
                  <p:par>
                    <p:cTn id="371" fill="hold">
                      <p:stCondLst>
                        <p:cond delay="indefinite"/>
                      </p:stCondLst>
                      <p:childTnLst>
                        <p:par>
                          <p:cTn id="372" fill="hold">
                            <p:stCondLst>
                              <p:cond delay="0"/>
                            </p:stCondLst>
                            <p:childTnLst>
                              <p:par>
                                <p:cTn id="373" presetID="2" presetClass="exit" presetSubtype="4" fill="hold" grpId="1" nodeType="clickEffect">
                                  <p:stCondLst>
                                    <p:cond delay="0"/>
                                  </p:stCondLst>
                                  <p:childTnLst>
                                    <p:anim calcmode="lin" valueType="num">
                                      <p:cBhvr additive="base">
                                        <p:cTn id="374" dur="500"/>
                                        <p:tgtEl>
                                          <p:spTgt spid="68"/>
                                        </p:tgtEl>
                                        <p:attrNameLst>
                                          <p:attrName>ppt_x</p:attrName>
                                        </p:attrNameLst>
                                      </p:cBhvr>
                                      <p:tavLst>
                                        <p:tav tm="0">
                                          <p:val>
                                            <p:strVal val="ppt_x"/>
                                          </p:val>
                                        </p:tav>
                                        <p:tav tm="100000">
                                          <p:val>
                                            <p:strVal val="ppt_x"/>
                                          </p:val>
                                        </p:tav>
                                      </p:tavLst>
                                    </p:anim>
                                    <p:anim calcmode="lin" valueType="num">
                                      <p:cBhvr additive="base">
                                        <p:cTn id="375" dur="500"/>
                                        <p:tgtEl>
                                          <p:spTgt spid="68"/>
                                        </p:tgtEl>
                                        <p:attrNameLst>
                                          <p:attrName>ppt_y</p:attrName>
                                        </p:attrNameLst>
                                      </p:cBhvr>
                                      <p:tavLst>
                                        <p:tav tm="0">
                                          <p:val>
                                            <p:strVal val="ppt_y"/>
                                          </p:val>
                                        </p:tav>
                                        <p:tav tm="100000">
                                          <p:val>
                                            <p:strVal val="1+ppt_h/2"/>
                                          </p:val>
                                        </p:tav>
                                      </p:tavLst>
                                    </p:anim>
                                    <p:set>
                                      <p:cBhvr>
                                        <p:cTn id="376" dur="1" fill="hold">
                                          <p:stCondLst>
                                            <p:cond delay="499"/>
                                          </p:stCondLst>
                                        </p:cTn>
                                        <p:tgtEl>
                                          <p:spTgt spid="68"/>
                                        </p:tgtEl>
                                        <p:attrNameLst>
                                          <p:attrName>style.visibility</p:attrName>
                                        </p:attrNameLst>
                                      </p:cBhvr>
                                      <p:to>
                                        <p:strVal val="hidden"/>
                                      </p:to>
                                    </p:set>
                                  </p:childTnLst>
                                </p:cTn>
                              </p:par>
                            </p:childTnLst>
                          </p:cTn>
                        </p:par>
                      </p:childTnLst>
                    </p:cTn>
                  </p:par>
                  <p:par>
                    <p:cTn id="377" fill="hold">
                      <p:stCondLst>
                        <p:cond delay="indefinite"/>
                      </p:stCondLst>
                      <p:childTnLst>
                        <p:par>
                          <p:cTn id="378" fill="hold">
                            <p:stCondLst>
                              <p:cond delay="0"/>
                            </p:stCondLst>
                            <p:childTnLst>
                              <p:par>
                                <p:cTn id="379" presetID="29" presetClass="entr" presetSubtype="0" fill="hold" grpId="0" nodeType="clickEffect">
                                  <p:stCondLst>
                                    <p:cond delay="0"/>
                                  </p:stCondLst>
                                  <p:childTnLst>
                                    <p:set>
                                      <p:cBhvr>
                                        <p:cTn id="380" dur="1" fill="hold">
                                          <p:stCondLst>
                                            <p:cond delay="0"/>
                                          </p:stCondLst>
                                        </p:cTn>
                                        <p:tgtEl>
                                          <p:spTgt spid="75"/>
                                        </p:tgtEl>
                                        <p:attrNameLst>
                                          <p:attrName>style.visibility</p:attrName>
                                        </p:attrNameLst>
                                      </p:cBhvr>
                                      <p:to>
                                        <p:strVal val="visible"/>
                                      </p:to>
                                    </p:set>
                                    <p:anim calcmode="lin" valueType="num">
                                      <p:cBhvr>
                                        <p:cTn id="381" dur="1000" fill="hold"/>
                                        <p:tgtEl>
                                          <p:spTgt spid="75"/>
                                        </p:tgtEl>
                                        <p:attrNameLst>
                                          <p:attrName>ppt_x</p:attrName>
                                        </p:attrNameLst>
                                      </p:cBhvr>
                                      <p:tavLst>
                                        <p:tav tm="0">
                                          <p:val>
                                            <p:strVal val="#ppt_x-.2"/>
                                          </p:val>
                                        </p:tav>
                                        <p:tav tm="100000">
                                          <p:val>
                                            <p:strVal val="#ppt_x"/>
                                          </p:val>
                                        </p:tav>
                                      </p:tavLst>
                                    </p:anim>
                                    <p:anim calcmode="lin" valueType="num">
                                      <p:cBhvr>
                                        <p:cTn id="382" dur="10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383" dur="10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76"/>
                                        </p:tgtEl>
                                        <p:attrNameLst>
                                          <p:attrName>style.visibility</p:attrName>
                                        </p:attrNameLst>
                                      </p:cBhvr>
                                      <p:to>
                                        <p:strVal val="visible"/>
                                      </p:to>
                                    </p:set>
                                    <p:animEffect transition="in" filter="dissolve">
                                      <p:cBhvr>
                                        <p:cTn id="388" dur="500"/>
                                        <p:tgtEl>
                                          <p:spTgt spid="76"/>
                                        </p:tgtEl>
                                      </p:cBhvr>
                                    </p:animEffect>
                                  </p:childTnLst>
                                </p:cTn>
                              </p:par>
                            </p:childTnLst>
                          </p:cTn>
                        </p:par>
                      </p:childTnLst>
                    </p:cTn>
                  </p:par>
                  <p:par>
                    <p:cTn id="389" fill="hold">
                      <p:stCondLst>
                        <p:cond delay="indefinite"/>
                      </p:stCondLst>
                      <p:childTnLst>
                        <p:par>
                          <p:cTn id="390" fill="hold">
                            <p:stCondLst>
                              <p:cond delay="0"/>
                            </p:stCondLst>
                            <p:childTnLst>
                              <p:par>
                                <p:cTn id="391" presetID="5" presetClass="exit" presetSubtype="10" fill="hold" grpId="1" nodeType="clickEffect">
                                  <p:stCondLst>
                                    <p:cond delay="0"/>
                                  </p:stCondLst>
                                  <p:childTnLst>
                                    <p:animEffect transition="out" filter="checkerboard(across)">
                                      <p:cBhvr>
                                        <p:cTn id="392" dur="500"/>
                                        <p:tgtEl>
                                          <p:spTgt spid="69"/>
                                        </p:tgtEl>
                                      </p:cBhvr>
                                    </p:animEffect>
                                    <p:set>
                                      <p:cBhvr>
                                        <p:cTn id="393" dur="1" fill="hold">
                                          <p:stCondLst>
                                            <p:cond delay="499"/>
                                          </p:stCondLst>
                                        </p:cTn>
                                        <p:tgtEl>
                                          <p:spTgt spid="69"/>
                                        </p:tgtEl>
                                        <p:attrNameLst>
                                          <p:attrName>style.visibility</p:attrName>
                                        </p:attrNameLst>
                                      </p:cBhvr>
                                      <p:to>
                                        <p:strVal val="hidden"/>
                                      </p:to>
                                    </p:set>
                                  </p:childTnLst>
                                </p:cTn>
                              </p:par>
                            </p:childTnLst>
                          </p:cTn>
                        </p:par>
                      </p:childTnLst>
                    </p:cTn>
                  </p:par>
                  <p:par>
                    <p:cTn id="394" fill="hold">
                      <p:stCondLst>
                        <p:cond delay="indefinite"/>
                      </p:stCondLst>
                      <p:childTnLst>
                        <p:par>
                          <p:cTn id="395" fill="hold">
                            <p:stCondLst>
                              <p:cond delay="0"/>
                            </p:stCondLst>
                            <p:childTnLst>
                              <p:par>
                                <p:cTn id="396" presetID="18" presetClass="entr" presetSubtype="12" fill="hold" grpId="0" nodeType="clickEffect">
                                  <p:stCondLst>
                                    <p:cond delay="0"/>
                                  </p:stCondLst>
                                  <p:childTnLst>
                                    <p:set>
                                      <p:cBhvr>
                                        <p:cTn id="397" dur="1" fill="hold">
                                          <p:stCondLst>
                                            <p:cond delay="0"/>
                                          </p:stCondLst>
                                        </p:cTn>
                                        <p:tgtEl>
                                          <p:spTgt spid="77"/>
                                        </p:tgtEl>
                                        <p:attrNameLst>
                                          <p:attrName>style.visibility</p:attrName>
                                        </p:attrNameLst>
                                      </p:cBhvr>
                                      <p:to>
                                        <p:strVal val="visible"/>
                                      </p:to>
                                    </p:set>
                                    <p:animEffect transition="in" filter="strips(downLeft)">
                                      <p:cBhvr>
                                        <p:cTn id="398" dur="500"/>
                                        <p:tgtEl>
                                          <p:spTgt spid="77"/>
                                        </p:tgtEl>
                                      </p:cBhvr>
                                    </p:animEffect>
                                  </p:childTnLst>
                                </p:cTn>
                              </p:par>
                            </p:childTnLst>
                          </p:cTn>
                        </p:par>
                      </p:childTnLst>
                    </p:cTn>
                  </p:par>
                  <p:par>
                    <p:cTn id="399" fill="hold">
                      <p:stCondLst>
                        <p:cond delay="indefinite"/>
                      </p:stCondLst>
                      <p:childTnLst>
                        <p:par>
                          <p:cTn id="400" fill="hold">
                            <p:stCondLst>
                              <p:cond delay="0"/>
                            </p:stCondLst>
                            <p:childTnLst>
                              <p:par>
                                <p:cTn id="401" presetID="9" presetClass="entr" presetSubtype="0" fill="hold" grpId="0" nodeType="clickEffect">
                                  <p:stCondLst>
                                    <p:cond delay="0"/>
                                  </p:stCondLst>
                                  <p:childTnLst>
                                    <p:set>
                                      <p:cBhvr>
                                        <p:cTn id="402" dur="1" fill="hold">
                                          <p:stCondLst>
                                            <p:cond delay="0"/>
                                          </p:stCondLst>
                                        </p:cTn>
                                        <p:tgtEl>
                                          <p:spTgt spid="78"/>
                                        </p:tgtEl>
                                        <p:attrNameLst>
                                          <p:attrName>style.visibility</p:attrName>
                                        </p:attrNameLst>
                                      </p:cBhvr>
                                      <p:to>
                                        <p:strVal val="visible"/>
                                      </p:to>
                                    </p:set>
                                    <p:animEffect transition="in" filter="dissolve">
                                      <p:cBhvr>
                                        <p:cTn id="403" dur="500"/>
                                        <p:tgtEl>
                                          <p:spTgt spid="78"/>
                                        </p:tgtEl>
                                      </p:cBhvr>
                                    </p:animEffect>
                                  </p:childTnLst>
                                </p:cTn>
                              </p:par>
                            </p:childTnLst>
                          </p:cTn>
                        </p:par>
                      </p:childTnLst>
                    </p:cTn>
                  </p:par>
                  <p:par>
                    <p:cTn id="404" fill="hold">
                      <p:stCondLst>
                        <p:cond delay="indefinite"/>
                      </p:stCondLst>
                      <p:childTnLst>
                        <p:par>
                          <p:cTn id="405" fill="hold">
                            <p:stCondLst>
                              <p:cond delay="0"/>
                            </p:stCondLst>
                            <p:childTnLst>
                              <p:par>
                                <p:cTn id="406" presetID="3" presetClass="exit" presetSubtype="10" fill="hold" grpId="1" nodeType="clickEffect">
                                  <p:stCondLst>
                                    <p:cond delay="0"/>
                                  </p:stCondLst>
                                  <p:childTnLst>
                                    <p:animEffect transition="out" filter="blinds(horizontal)">
                                      <p:cBhvr>
                                        <p:cTn id="407" dur="500"/>
                                        <p:tgtEl>
                                          <p:spTgt spid="59"/>
                                        </p:tgtEl>
                                      </p:cBhvr>
                                    </p:animEffect>
                                    <p:set>
                                      <p:cBhvr>
                                        <p:cTn id="408" dur="1" fill="hold">
                                          <p:stCondLst>
                                            <p:cond delay="499"/>
                                          </p:stCondLst>
                                        </p:cTn>
                                        <p:tgtEl>
                                          <p:spTgt spid="59"/>
                                        </p:tgtEl>
                                        <p:attrNameLst>
                                          <p:attrName>style.visibility</p:attrName>
                                        </p:attrNameLst>
                                      </p:cBhvr>
                                      <p:to>
                                        <p:strVal val="hidden"/>
                                      </p:to>
                                    </p:set>
                                  </p:childTnLst>
                                </p:cTn>
                              </p:par>
                            </p:childTnLst>
                          </p:cTn>
                        </p:par>
                      </p:childTnLst>
                    </p:cTn>
                  </p:par>
                  <p:par>
                    <p:cTn id="409" fill="hold">
                      <p:stCondLst>
                        <p:cond delay="indefinite"/>
                      </p:stCondLst>
                      <p:childTnLst>
                        <p:par>
                          <p:cTn id="410" fill="hold">
                            <p:stCondLst>
                              <p:cond delay="0"/>
                            </p:stCondLst>
                            <p:childTnLst>
                              <p:par>
                                <p:cTn id="411" presetID="29" presetClass="entr" presetSubtype="0" fill="hold" grpId="0" nodeType="clickEffect">
                                  <p:stCondLst>
                                    <p:cond delay="0"/>
                                  </p:stCondLst>
                                  <p:childTnLst>
                                    <p:set>
                                      <p:cBhvr>
                                        <p:cTn id="412" dur="1" fill="hold">
                                          <p:stCondLst>
                                            <p:cond delay="0"/>
                                          </p:stCondLst>
                                        </p:cTn>
                                        <p:tgtEl>
                                          <p:spTgt spid="79"/>
                                        </p:tgtEl>
                                        <p:attrNameLst>
                                          <p:attrName>style.visibility</p:attrName>
                                        </p:attrNameLst>
                                      </p:cBhvr>
                                      <p:to>
                                        <p:strVal val="visible"/>
                                      </p:to>
                                    </p:set>
                                    <p:anim calcmode="lin" valueType="num">
                                      <p:cBhvr>
                                        <p:cTn id="413" dur="1000" fill="hold"/>
                                        <p:tgtEl>
                                          <p:spTgt spid="79"/>
                                        </p:tgtEl>
                                        <p:attrNameLst>
                                          <p:attrName>ppt_x</p:attrName>
                                        </p:attrNameLst>
                                      </p:cBhvr>
                                      <p:tavLst>
                                        <p:tav tm="0">
                                          <p:val>
                                            <p:strVal val="#ppt_x-.2"/>
                                          </p:val>
                                        </p:tav>
                                        <p:tav tm="100000">
                                          <p:val>
                                            <p:strVal val="#ppt_x"/>
                                          </p:val>
                                        </p:tav>
                                      </p:tavLst>
                                    </p:anim>
                                    <p:anim calcmode="lin" valueType="num">
                                      <p:cBhvr>
                                        <p:cTn id="414" dur="1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415" dur="1000"/>
                                        <p:tgtEl>
                                          <p:spTgt spid="79"/>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80"/>
                                        </p:tgtEl>
                                        <p:attrNameLst>
                                          <p:attrName>style.visibility</p:attrName>
                                        </p:attrNameLst>
                                      </p:cBhvr>
                                      <p:to>
                                        <p:strVal val="visible"/>
                                      </p:to>
                                    </p:set>
                                    <p:animEffect transition="in" filter="dissolve">
                                      <p:cBhvr>
                                        <p:cTn id="420" dur="500"/>
                                        <p:tgtEl>
                                          <p:spTgt spid="80"/>
                                        </p:tgtEl>
                                      </p:cBhvr>
                                    </p:animEffect>
                                  </p:childTnLst>
                                </p:cTn>
                              </p:par>
                            </p:childTnLst>
                          </p:cTn>
                        </p:par>
                      </p:childTnLst>
                    </p:cTn>
                  </p:par>
                  <p:par>
                    <p:cTn id="421" fill="hold">
                      <p:stCondLst>
                        <p:cond delay="indefinite"/>
                      </p:stCondLst>
                      <p:childTnLst>
                        <p:par>
                          <p:cTn id="422" fill="hold">
                            <p:stCondLst>
                              <p:cond delay="0"/>
                            </p:stCondLst>
                            <p:childTnLst>
                              <p:par>
                                <p:cTn id="423" presetID="3" presetClass="exit" presetSubtype="10" fill="hold" grpId="1" nodeType="clickEffect">
                                  <p:stCondLst>
                                    <p:cond delay="0"/>
                                  </p:stCondLst>
                                  <p:childTnLst>
                                    <p:animEffect transition="out" filter="blinds(horizontal)">
                                      <p:cBhvr>
                                        <p:cTn id="424" dur="500"/>
                                        <p:tgtEl>
                                          <p:spTgt spid="70"/>
                                        </p:tgtEl>
                                      </p:cBhvr>
                                    </p:animEffect>
                                    <p:set>
                                      <p:cBhvr>
                                        <p:cTn id="425" dur="1" fill="hold">
                                          <p:stCondLst>
                                            <p:cond delay="499"/>
                                          </p:stCondLst>
                                        </p:cTn>
                                        <p:tgtEl>
                                          <p:spTgt spid="70"/>
                                        </p:tgtEl>
                                        <p:attrNameLst>
                                          <p:attrName>style.visibility</p:attrName>
                                        </p:attrNameLst>
                                      </p:cBhvr>
                                      <p:to>
                                        <p:strVal val="hidden"/>
                                      </p:to>
                                    </p:set>
                                  </p:childTnLst>
                                </p:cTn>
                              </p:par>
                            </p:childTnLst>
                          </p:cTn>
                        </p:par>
                      </p:childTnLst>
                    </p:cTn>
                  </p:par>
                  <p:par>
                    <p:cTn id="426" fill="hold">
                      <p:stCondLst>
                        <p:cond delay="indefinite"/>
                      </p:stCondLst>
                      <p:childTnLst>
                        <p:par>
                          <p:cTn id="427" fill="hold">
                            <p:stCondLst>
                              <p:cond delay="0"/>
                            </p:stCondLst>
                            <p:childTnLst>
                              <p:par>
                                <p:cTn id="428" presetID="18" presetClass="entr" presetSubtype="12" fill="hold" grpId="0" nodeType="clickEffect">
                                  <p:stCondLst>
                                    <p:cond delay="0"/>
                                  </p:stCondLst>
                                  <p:childTnLst>
                                    <p:set>
                                      <p:cBhvr>
                                        <p:cTn id="429" dur="1" fill="hold">
                                          <p:stCondLst>
                                            <p:cond delay="0"/>
                                          </p:stCondLst>
                                        </p:cTn>
                                        <p:tgtEl>
                                          <p:spTgt spid="81"/>
                                        </p:tgtEl>
                                        <p:attrNameLst>
                                          <p:attrName>style.visibility</p:attrName>
                                        </p:attrNameLst>
                                      </p:cBhvr>
                                      <p:to>
                                        <p:strVal val="visible"/>
                                      </p:to>
                                    </p:set>
                                    <p:animEffect transition="in" filter="strips(downLeft)">
                                      <p:cBhvr>
                                        <p:cTn id="430" dur="500"/>
                                        <p:tgtEl>
                                          <p:spTgt spid="81"/>
                                        </p:tgtEl>
                                      </p:cBhvr>
                                    </p:animEffect>
                                  </p:childTnLst>
                                </p:cTn>
                              </p:par>
                            </p:childTnLst>
                          </p:cTn>
                        </p:par>
                      </p:childTnLst>
                    </p:cTn>
                  </p:par>
                  <p:par>
                    <p:cTn id="431" fill="hold">
                      <p:stCondLst>
                        <p:cond delay="indefinite"/>
                      </p:stCondLst>
                      <p:childTnLst>
                        <p:par>
                          <p:cTn id="432" fill="hold">
                            <p:stCondLst>
                              <p:cond delay="0"/>
                            </p:stCondLst>
                            <p:childTnLst>
                              <p:par>
                                <p:cTn id="433" presetID="9" presetClass="entr" presetSubtype="0" fill="hold" grpId="0" nodeType="clickEffect">
                                  <p:stCondLst>
                                    <p:cond delay="0"/>
                                  </p:stCondLst>
                                  <p:childTnLst>
                                    <p:set>
                                      <p:cBhvr>
                                        <p:cTn id="434" dur="1" fill="hold">
                                          <p:stCondLst>
                                            <p:cond delay="0"/>
                                          </p:stCondLst>
                                        </p:cTn>
                                        <p:tgtEl>
                                          <p:spTgt spid="82"/>
                                        </p:tgtEl>
                                        <p:attrNameLst>
                                          <p:attrName>style.visibility</p:attrName>
                                        </p:attrNameLst>
                                      </p:cBhvr>
                                      <p:to>
                                        <p:strVal val="visible"/>
                                      </p:to>
                                    </p:set>
                                    <p:animEffect transition="in" filter="dissolve">
                                      <p:cBhvr>
                                        <p:cTn id="435" dur="500"/>
                                        <p:tgtEl>
                                          <p:spTgt spid="82"/>
                                        </p:tgtEl>
                                      </p:cBhvr>
                                    </p:animEffect>
                                  </p:childTnLst>
                                </p:cTn>
                              </p:par>
                            </p:childTnLst>
                          </p:cTn>
                        </p:par>
                      </p:childTnLst>
                    </p:cTn>
                  </p:par>
                  <p:par>
                    <p:cTn id="436" fill="hold">
                      <p:stCondLst>
                        <p:cond delay="indefinite"/>
                      </p:stCondLst>
                      <p:childTnLst>
                        <p:par>
                          <p:cTn id="437" fill="hold">
                            <p:stCondLst>
                              <p:cond delay="0"/>
                            </p:stCondLst>
                            <p:childTnLst>
                              <p:par>
                                <p:cTn id="438" presetID="3" presetClass="exit" presetSubtype="10" fill="hold" grpId="1" nodeType="clickEffect">
                                  <p:stCondLst>
                                    <p:cond delay="0"/>
                                  </p:stCondLst>
                                  <p:childTnLst>
                                    <p:animEffect transition="out" filter="blinds(horizontal)">
                                      <p:cBhvr>
                                        <p:cTn id="439" dur="500"/>
                                        <p:tgtEl>
                                          <p:spTgt spid="71"/>
                                        </p:tgtEl>
                                      </p:cBhvr>
                                    </p:animEffect>
                                    <p:set>
                                      <p:cBhvr>
                                        <p:cTn id="440" dur="1" fill="hold">
                                          <p:stCondLst>
                                            <p:cond delay="499"/>
                                          </p:stCondLst>
                                        </p:cTn>
                                        <p:tgtEl>
                                          <p:spTgt spid="71"/>
                                        </p:tgtEl>
                                        <p:attrNameLst>
                                          <p:attrName>style.visibility</p:attrName>
                                        </p:attrNameLst>
                                      </p:cBhvr>
                                      <p:to>
                                        <p:strVal val="hidden"/>
                                      </p:to>
                                    </p:set>
                                  </p:childTnLst>
                                </p:cTn>
                              </p:par>
                            </p:childTnLst>
                          </p:cTn>
                        </p:par>
                      </p:childTnLst>
                    </p:cTn>
                  </p:par>
                  <p:par>
                    <p:cTn id="441" fill="hold">
                      <p:stCondLst>
                        <p:cond delay="indefinite"/>
                      </p:stCondLst>
                      <p:childTnLst>
                        <p:par>
                          <p:cTn id="442" fill="hold">
                            <p:stCondLst>
                              <p:cond delay="0"/>
                            </p:stCondLst>
                            <p:childTnLst>
                              <p:par>
                                <p:cTn id="443" presetID="15" presetClass="entr" presetSubtype="0" fill="hold" grpId="0" nodeType="clickEffect">
                                  <p:stCondLst>
                                    <p:cond delay="0"/>
                                  </p:stCondLst>
                                  <p:childTnLst>
                                    <p:set>
                                      <p:cBhvr>
                                        <p:cTn id="444" dur="1" fill="hold">
                                          <p:stCondLst>
                                            <p:cond delay="0"/>
                                          </p:stCondLst>
                                        </p:cTn>
                                        <p:tgtEl>
                                          <p:spTgt spid="83"/>
                                        </p:tgtEl>
                                        <p:attrNameLst>
                                          <p:attrName>style.visibility</p:attrName>
                                        </p:attrNameLst>
                                      </p:cBhvr>
                                      <p:to>
                                        <p:strVal val="visible"/>
                                      </p:to>
                                    </p:set>
                                    <p:anim calcmode="lin" valueType="num">
                                      <p:cBhvr>
                                        <p:cTn id="445" dur="1000" fill="hold"/>
                                        <p:tgtEl>
                                          <p:spTgt spid="83"/>
                                        </p:tgtEl>
                                        <p:attrNameLst>
                                          <p:attrName>ppt_w</p:attrName>
                                        </p:attrNameLst>
                                      </p:cBhvr>
                                      <p:tavLst>
                                        <p:tav tm="0">
                                          <p:val>
                                            <p:fltVal val="0"/>
                                          </p:val>
                                        </p:tav>
                                        <p:tav tm="100000">
                                          <p:val>
                                            <p:strVal val="#ppt_w"/>
                                          </p:val>
                                        </p:tav>
                                      </p:tavLst>
                                    </p:anim>
                                    <p:anim calcmode="lin" valueType="num">
                                      <p:cBhvr>
                                        <p:cTn id="446" dur="1000" fill="hold"/>
                                        <p:tgtEl>
                                          <p:spTgt spid="83"/>
                                        </p:tgtEl>
                                        <p:attrNameLst>
                                          <p:attrName>ppt_h</p:attrName>
                                        </p:attrNameLst>
                                      </p:cBhvr>
                                      <p:tavLst>
                                        <p:tav tm="0">
                                          <p:val>
                                            <p:fltVal val="0"/>
                                          </p:val>
                                        </p:tav>
                                        <p:tav tm="100000">
                                          <p:val>
                                            <p:strVal val="#ppt_h"/>
                                          </p:val>
                                        </p:tav>
                                      </p:tavLst>
                                    </p:anim>
                                    <p:anim calcmode="lin" valueType="num">
                                      <p:cBhvr>
                                        <p:cTn id="447"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448" dur="1000" fill="hold"/>
                                        <p:tgtEl>
                                          <p:spTgt spid="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9" fill="hold">
                      <p:stCondLst>
                        <p:cond delay="indefinite"/>
                      </p:stCondLst>
                      <p:childTnLst>
                        <p:par>
                          <p:cTn id="450" fill="hold">
                            <p:stCondLst>
                              <p:cond delay="0"/>
                            </p:stCondLst>
                            <p:childTnLst>
                              <p:par>
                                <p:cTn id="451" presetID="9" presetClass="entr" presetSubtype="0" fill="hold" grpId="0" nodeType="clickEffect">
                                  <p:stCondLst>
                                    <p:cond delay="0"/>
                                  </p:stCondLst>
                                  <p:childTnLst>
                                    <p:set>
                                      <p:cBhvr>
                                        <p:cTn id="452" dur="1" fill="hold">
                                          <p:stCondLst>
                                            <p:cond delay="0"/>
                                          </p:stCondLst>
                                        </p:cTn>
                                        <p:tgtEl>
                                          <p:spTgt spid="84"/>
                                        </p:tgtEl>
                                        <p:attrNameLst>
                                          <p:attrName>style.visibility</p:attrName>
                                        </p:attrNameLst>
                                      </p:cBhvr>
                                      <p:to>
                                        <p:strVal val="visible"/>
                                      </p:to>
                                    </p:set>
                                    <p:animEffect transition="in" filter="dissolve">
                                      <p:cBhvr>
                                        <p:cTn id="453" dur="500"/>
                                        <p:tgtEl>
                                          <p:spTgt spid="84"/>
                                        </p:tgtEl>
                                      </p:cBhvr>
                                    </p:animEffect>
                                  </p:childTnLst>
                                </p:cTn>
                              </p:par>
                            </p:childTnLst>
                          </p:cTn>
                        </p:par>
                      </p:childTnLst>
                    </p:cTn>
                  </p:par>
                  <p:par>
                    <p:cTn id="454" fill="hold">
                      <p:stCondLst>
                        <p:cond delay="indefinite"/>
                      </p:stCondLst>
                      <p:childTnLst>
                        <p:par>
                          <p:cTn id="455" fill="hold">
                            <p:stCondLst>
                              <p:cond delay="0"/>
                            </p:stCondLst>
                            <p:childTnLst>
                              <p:par>
                                <p:cTn id="456" presetID="4" presetClass="exit" presetSubtype="16" fill="hold" grpId="1" nodeType="clickEffect">
                                  <p:stCondLst>
                                    <p:cond delay="0"/>
                                  </p:stCondLst>
                                  <p:childTnLst>
                                    <p:animEffect transition="out" filter="box(in)">
                                      <p:cBhvr>
                                        <p:cTn id="457" dur="500"/>
                                        <p:tgtEl>
                                          <p:spTgt spid="61"/>
                                        </p:tgtEl>
                                      </p:cBhvr>
                                    </p:animEffect>
                                    <p:set>
                                      <p:cBhvr>
                                        <p:cTn id="458" dur="1" fill="hold">
                                          <p:stCondLst>
                                            <p:cond delay="499"/>
                                          </p:stCondLst>
                                        </p:cTn>
                                        <p:tgtEl>
                                          <p:spTgt spid="61"/>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34" presetClass="entr" presetSubtype="0" fill="hold" grpId="0" nodeType="clickEffect">
                                  <p:stCondLst>
                                    <p:cond delay="0"/>
                                  </p:stCondLst>
                                  <p:childTnLst>
                                    <p:set>
                                      <p:cBhvr>
                                        <p:cTn id="462" dur="1" fill="hold">
                                          <p:stCondLst>
                                            <p:cond delay="0"/>
                                          </p:stCondLst>
                                        </p:cTn>
                                        <p:tgtEl>
                                          <p:spTgt spid="85"/>
                                        </p:tgtEl>
                                        <p:attrNameLst>
                                          <p:attrName>style.visibility</p:attrName>
                                        </p:attrNameLst>
                                      </p:cBhvr>
                                      <p:to>
                                        <p:strVal val="visible"/>
                                      </p:to>
                                    </p:set>
                                    <p:anim from="(-#ppt_w/2)" to="(#ppt_x)" calcmode="lin" valueType="num">
                                      <p:cBhvr>
                                        <p:cTn id="463" dur="600" fill="hold">
                                          <p:stCondLst>
                                            <p:cond delay="0"/>
                                          </p:stCondLst>
                                        </p:cTn>
                                        <p:tgtEl>
                                          <p:spTgt spid="85"/>
                                        </p:tgtEl>
                                        <p:attrNameLst>
                                          <p:attrName>ppt_x</p:attrName>
                                        </p:attrNameLst>
                                      </p:cBhvr>
                                    </p:anim>
                                    <p:anim from="0" to="-1.0" calcmode="lin" valueType="num">
                                      <p:cBhvr>
                                        <p:cTn id="464" dur="200" decel="50000" autoRev="1" fill="hold">
                                          <p:stCondLst>
                                            <p:cond delay="600"/>
                                          </p:stCondLst>
                                        </p:cTn>
                                        <p:tgtEl>
                                          <p:spTgt spid="85"/>
                                        </p:tgtEl>
                                        <p:attrNameLst>
                                          <p:attrName>xshear</p:attrName>
                                        </p:attrNameLst>
                                      </p:cBhvr>
                                    </p:anim>
                                    <p:animScale>
                                      <p:cBhvr>
                                        <p:cTn id="465" dur="200" decel="100000" autoRev="1" fill="hold">
                                          <p:stCondLst>
                                            <p:cond delay="600"/>
                                          </p:stCondLst>
                                        </p:cTn>
                                        <p:tgtEl>
                                          <p:spTgt spid="85"/>
                                        </p:tgtEl>
                                      </p:cBhvr>
                                      <p:from x="100000" y="100000"/>
                                      <p:to x="80000" y="100000"/>
                                    </p:animScale>
                                    <p:anim by="(#ppt_h/3+#ppt_w*0.1)" calcmode="lin" valueType="num">
                                      <p:cBhvr additive="sum">
                                        <p:cTn id="466" dur="200" decel="100000" autoRev="1" fill="hold">
                                          <p:stCondLst>
                                            <p:cond delay="600"/>
                                          </p:stCondLst>
                                        </p:cTn>
                                        <p:tgtEl>
                                          <p:spTgt spid="85"/>
                                        </p:tgtEl>
                                        <p:attrNameLst>
                                          <p:attrName>ppt_x</p:attrName>
                                        </p:attrNameLst>
                                      </p:cBhvr>
                                    </p:anim>
                                  </p:childTnLst>
                                </p:cTn>
                              </p:par>
                            </p:childTnLst>
                          </p:cTn>
                        </p:par>
                      </p:childTnLst>
                    </p:cTn>
                  </p:par>
                  <p:par>
                    <p:cTn id="467" fill="hold">
                      <p:stCondLst>
                        <p:cond delay="indefinite"/>
                      </p:stCondLst>
                      <p:childTnLst>
                        <p:par>
                          <p:cTn id="468" fill="hold">
                            <p:stCondLst>
                              <p:cond delay="0"/>
                            </p:stCondLst>
                            <p:childTnLst>
                              <p:par>
                                <p:cTn id="469" presetID="9" presetClass="entr" presetSubtype="0" fill="hold" grpId="0" nodeType="clickEffect">
                                  <p:stCondLst>
                                    <p:cond delay="0"/>
                                  </p:stCondLst>
                                  <p:childTnLst>
                                    <p:set>
                                      <p:cBhvr>
                                        <p:cTn id="470" dur="1" fill="hold">
                                          <p:stCondLst>
                                            <p:cond delay="0"/>
                                          </p:stCondLst>
                                        </p:cTn>
                                        <p:tgtEl>
                                          <p:spTgt spid="86"/>
                                        </p:tgtEl>
                                        <p:attrNameLst>
                                          <p:attrName>style.visibility</p:attrName>
                                        </p:attrNameLst>
                                      </p:cBhvr>
                                      <p:to>
                                        <p:strVal val="visible"/>
                                      </p:to>
                                    </p:set>
                                    <p:animEffect transition="in" filter="dissolve">
                                      <p:cBhvr>
                                        <p:cTn id="47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P spid="32" grpId="0"/>
      <p:bldP spid="53" grpId="0" animBg="1"/>
      <p:bldP spid="54" grpId="0"/>
      <p:bldP spid="55" grpId="0"/>
      <p:bldP spid="56" grpId="0"/>
      <p:bldP spid="57" grpId="0"/>
      <p:bldP spid="58" grpId="0"/>
      <p:bldP spid="59" grpId="0"/>
      <p:bldP spid="59" grpId="1"/>
      <p:bldP spid="60" grpId="0"/>
      <p:bldP spid="61" grpId="0"/>
      <p:bldP spid="61" grpId="1"/>
      <p:bldP spid="62" grpId="0"/>
      <p:bldP spid="63" grpId="0"/>
      <p:bldP spid="64" grpId="0"/>
      <p:bldP spid="65" grpId="0"/>
      <p:bldP spid="66" grpId="0"/>
      <p:bldP spid="67" grpId="0"/>
      <p:bldP spid="67" grpId="1"/>
      <p:bldP spid="68" grpId="0"/>
      <p:bldP spid="68" grpId="1"/>
      <p:bldP spid="69" grpId="0"/>
      <p:bldP spid="69" grpId="1"/>
      <p:bldP spid="70" grpId="0"/>
      <p:bldP spid="70" grpId="1"/>
      <p:bldP spid="71" grpId="0"/>
      <p:bldP spid="71" grpId="1"/>
      <p:bldP spid="72" grpId="0" animBg="1"/>
      <p:bldP spid="73" grpId="0"/>
      <p:bldP spid="74" grpId="0" animBg="1"/>
      <p:bldP spid="75" grpId="0"/>
      <p:bldP spid="76" grpId="0" animBg="1"/>
      <p:bldP spid="77" grpId="0"/>
      <p:bldP spid="78" grpId="0" animBg="1"/>
      <p:bldP spid="79" grpId="0"/>
      <p:bldP spid="80" grpId="0" animBg="1"/>
      <p:bldP spid="81" grpId="0"/>
      <p:bldP spid="82" grpId="0" animBg="1"/>
      <p:bldP spid="83" grpId="0"/>
      <p:bldP spid="84" grpId="0" animBg="1"/>
      <p:bldP spid="85" grpId="0"/>
      <p:bldP spid="8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33" name="矩形 32">
            <a:extLst>
              <a:ext uri="{FF2B5EF4-FFF2-40B4-BE49-F238E27FC236}">
                <a16:creationId xmlns:a16="http://schemas.microsoft.com/office/drawing/2014/main" id="{30A71B70-09DB-46DF-845C-FA1F1055BA92}"/>
              </a:ext>
            </a:extLst>
          </p:cNvPr>
          <p:cNvSpPr/>
          <p:nvPr/>
        </p:nvSpPr>
        <p:spPr>
          <a:xfrm>
            <a:off x="0" y="0"/>
            <a:ext cx="9144000" cy="764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descr="See the source image">
            <a:extLst>
              <a:ext uri="{FF2B5EF4-FFF2-40B4-BE49-F238E27FC236}">
                <a16:creationId xmlns:a16="http://schemas.microsoft.com/office/drawing/2014/main" id="{CAD60114-DCCB-4A9F-89ED-7C4F41A78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066" y="-203858"/>
            <a:ext cx="2517948" cy="1235368"/>
          </a:xfrm>
          <a:prstGeom prst="rect">
            <a:avLst/>
          </a:prstGeom>
          <a:noFill/>
          <a:extLst>
            <a:ext uri="{909E8E84-426E-40DD-AFC4-6F175D3DCCD1}">
              <a14:hiddenFill xmlns:a14="http://schemas.microsoft.com/office/drawing/2010/main">
                <a:solidFill>
                  <a:srgbClr val="FFFFFF"/>
                </a:solidFill>
              </a14:hiddenFill>
            </a:ext>
          </a:extLst>
        </p:spPr>
      </p:pic>
      <p:sp>
        <p:nvSpPr>
          <p:cNvPr id="36" name="Text 167">
            <a:extLst>
              <a:ext uri="{FF2B5EF4-FFF2-40B4-BE49-F238E27FC236}">
                <a16:creationId xmlns:a16="http://schemas.microsoft.com/office/drawing/2014/main" id="{0C05B23C-92C9-4A3F-8434-80C9EE1DDF74}"/>
              </a:ext>
            </a:extLst>
          </p:cNvPr>
          <p:cNvSpPr txBox="1"/>
          <p:nvPr/>
        </p:nvSpPr>
        <p:spPr>
          <a:xfrm>
            <a:off x="194960" y="58944"/>
            <a:ext cx="6431092" cy="646816"/>
          </a:xfrm>
          <a:prstGeom prst="rect">
            <a:avLst/>
          </a:prstGeom>
          <a:noFill/>
        </p:spPr>
        <p:txBody>
          <a:bodyPr wrap="square" lIns="36000" tIns="0" rIns="36000" bIns="0" rtlCol="0" anchor="ctr"/>
          <a:lstStyle/>
          <a:p>
            <a:r>
              <a:rPr lang="en-US" altLang="zh-CN" sz="2736" b="1" dirty="0">
                <a:solidFill>
                  <a:schemeClr val="bg1"/>
                </a:solidFill>
                <a:latin typeface="Arial"/>
              </a:rPr>
              <a:t>Methods &amp; Result — </a:t>
            </a:r>
            <a:r>
              <a:rPr lang="en-US" sz="2736" b="1" dirty="0">
                <a:solidFill>
                  <a:schemeClr val="bg1"/>
                </a:solidFill>
                <a:latin typeface="Arial"/>
              </a:rPr>
              <a:t>XML annotation</a:t>
            </a:r>
          </a:p>
        </p:txBody>
      </p:sp>
      <p:sp>
        <p:nvSpPr>
          <p:cNvPr id="2" name="文本框 1">
            <a:extLst>
              <a:ext uri="{FF2B5EF4-FFF2-40B4-BE49-F238E27FC236}">
                <a16:creationId xmlns:a16="http://schemas.microsoft.com/office/drawing/2014/main" id="{1A32B586-A27C-4071-BEC5-7B1E39443663}"/>
              </a:ext>
            </a:extLst>
          </p:cNvPr>
          <p:cNvSpPr txBox="1"/>
          <p:nvPr/>
        </p:nvSpPr>
        <p:spPr>
          <a:xfrm>
            <a:off x="2965878" y="1134836"/>
            <a:ext cx="2819400" cy="369332"/>
          </a:xfrm>
          <a:prstGeom prst="rect">
            <a:avLst/>
          </a:prstGeom>
          <a:noFill/>
        </p:spPr>
        <p:txBody>
          <a:bodyPr wrap="square" rtlCol="0">
            <a:spAutoFit/>
          </a:bodyPr>
          <a:lstStyle/>
          <a:p>
            <a:r>
              <a:rPr lang="en-US" altLang="zh-CN" dirty="0"/>
              <a:t>Software: Notepad++</a:t>
            </a:r>
            <a:endParaRPr lang="zh-CN" altLang="en-US" dirty="0"/>
          </a:p>
        </p:txBody>
      </p:sp>
      <p:sp>
        <p:nvSpPr>
          <p:cNvPr id="5" name="文本框 4">
            <a:extLst>
              <a:ext uri="{FF2B5EF4-FFF2-40B4-BE49-F238E27FC236}">
                <a16:creationId xmlns:a16="http://schemas.microsoft.com/office/drawing/2014/main" id="{32A359D8-E735-4635-B814-4D75776947A2}"/>
              </a:ext>
            </a:extLst>
          </p:cNvPr>
          <p:cNvSpPr txBox="1"/>
          <p:nvPr/>
        </p:nvSpPr>
        <p:spPr>
          <a:xfrm>
            <a:off x="3474601" y="1688834"/>
            <a:ext cx="1341120" cy="369332"/>
          </a:xfrm>
          <a:prstGeom prst="rect">
            <a:avLst/>
          </a:prstGeom>
          <a:noFill/>
        </p:spPr>
        <p:txBody>
          <a:bodyPr wrap="square" rtlCol="0">
            <a:spAutoFit/>
          </a:bodyPr>
          <a:lstStyle/>
          <a:p>
            <a:r>
              <a:rPr lang="en-US" altLang="zh-CN" dirty="0"/>
              <a:t>Structure</a:t>
            </a:r>
            <a:endParaRPr lang="zh-CN" altLang="en-US" dirty="0"/>
          </a:p>
        </p:txBody>
      </p:sp>
      <p:grpSp>
        <p:nvGrpSpPr>
          <p:cNvPr id="19" name="组合 18">
            <a:extLst>
              <a:ext uri="{FF2B5EF4-FFF2-40B4-BE49-F238E27FC236}">
                <a16:creationId xmlns:a16="http://schemas.microsoft.com/office/drawing/2014/main" id="{63176392-9BBB-465D-B4E2-B5D7A3A56A83}"/>
              </a:ext>
            </a:extLst>
          </p:cNvPr>
          <p:cNvGrpSpPr>
            <a:grpSpLocks noChangeAspect="1"/>
          </p:cNvGrpSpPr>
          <p:nvPr/>
        </p:nvGrpSpPr>
        <p:grpSpPr>
          <a:xfrm>
            <a:off x="2415540" y="2284392"/>
            <a:ext cx="4391769" cy="3789510"/>
            <a:chOff x="426720" y="2036980"/>
            <a:chExt cx="4518660" cy="3899000"/>
          </a:xfrm>
        </p:grpSpPr>
        <p:sp>
          <p:nvSpPr>
            <p:cNvPr id="6" name="流程图: 接点 5">
              <a:extLst>
                <a:ext uri="{FF2B5EF4-FFF2-40B4-BE49-F238E27FC236}">
                  <a16:creationId xmlns:a16="http://schemas.microsoft.com/office/drawing/2014/main" id="{58E08E12-D171-4A73-A206-B48D0CA58F01}"/>
                </a:ext>
              </a:extLst>
            </p:cNvPr>
            <p:cNvSpPr>
              <a:spLocks noChangeAspect="1"/>
            </p:cNvSpPr>
            <p:nvPr/>
          </p:nvSpPr>
          <p:spPr>
            <a:xfrm>
              <a:off x="1516380" y="2036980"/>
              <a:ext cx="990600" cy="990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Root</a:t>
              </a:r>
              <a:endParaRPr lang="zh-CN" altLang="en-US" dirty="0"/>
            </a:p>
          </p:txBody>
        </p:sp>
        <p:sp>
          <p:nvSpPr>
            <p:cNvPr id="63" name="流程图: 接点 62">
              <a:extLst>
                <a:ext uri="{FF2B5EF4-FFF2-40B4-BE49-F238E27FC236}">
                  <a16:creationId xmlns:a16="http://schemas.microsoft.com/office/drawing/2014/main" id="{288F5E65-4592-441A-9018-94FC2877C075}"/>
                </a:ext>
              </a:extLst>
            </p:cNvPr>
            <p:cNvSpPr>
              <a:spLocks noChangeAspect="1"/>
            </p:cNvSpPr>
            <p:nvPr/>
          </p:nvSpPr>
          <p:spPr>
            <a:xfrm>
              <a:off x="426720" y="3234929"/>
              <a:ext cx="990600" cy="990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Question</a:t>
              </a:r>
              <a:endParaRPr lang="zh-CN" altLang="en-US" dirty="0"/>
            </a:p>
          </p:txBody>
        </p:sp>
        <p:sp>
          <p:nvSpPr>
            <p:cNvPr id="64" name="流程图: 接点 63">
              <a:extLst>
                <a:ext uri="{FF2B5EF4-FFF2-40B4-BE49-F238E27FC236}">
                  <a16:creationId xmlns:a16="http://schemas.microsoft.com/office/drawing/2014/main" id="{69DEB43F-E2C2-4B13-9D3E-7073480E7017}"/>
                </a:ext>
              </a:extLst>
            </p:cNvPr>
            <p:cNvSpPr>
              <a:spLocks noChangeAspect="1"/>
            </p:cNvSpPr>
            <p:nvPr/>
          </p:nvSpPr>
          <p:spPr>
            <a:xfrm>
              <a:off x="2506980" y="3209151"/>
              <a:ext cx="1051560" cy="101637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Answer</a:t>
              </a:r>
              <a:endParaRPr lang="zh-CN" altLang="en-US" dirty="0"/>
            </a:p>
          </p:txBody>
        </p:sp>
        <p:sp>
          <p:nvSpPr>
            <p:cNvPr id="65" name="流程图: 接点 64">
              <a:extLst>
                <a:ext uri="{FF2B5EF4-FFF2-40B4-BE49-F238E27FC236}">
                  <a16:creationId xmlns:a16="http://schemas.microsoft.com/office/drawing/2014/main" id="{33FABC5A-BD2F-4FEE-93F0-08122FEC5B12}"/>
                </a:ext>
              </a:extLst>
            </p:cNvPr>
            <p:cNvSpPr>
              <a:spLocks noChangeAspect="1"/>
            </p:cNvSpPr>
            <p:nvPr/>
          </p:nvSpPr>
          <p:spPr>
            <a:xfrm>
              <a:off x="3893820" y="4835890"/>
              <a:ext cx="1051560" cy="110009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Partner</a:t>
              </a:r>
              <a:endParaRPr lang="zh-CN" altLang="en-US" dirty="0"/>
            </a:p>
          </p:txBody>
        </p:sp>
        <p:sp>
          <p:nvSpPr>
            <p:cNvPr id="66" name="流程图: 接点 65">
              <a:extLst>
                <a:ext uri="{FF2B5EF4-FFF2-40B4-BE49-F238E27FC236}">
                  <a16:creationId xmlns:a16="http://schemas.microsoft.com/office/drawing/2014/main" id="{62A64402-513C-49F9-844E-9BFDBC82A7CD}"/>
                </a:ext>
              </a:extLst>
            </p:cNvPr>
            <p:cNvSpPr>
              <a:spLocks noChangeAspect="1"/>
            </p:cNvSpPr>
            <p:nvPr/>
          </p:nvSpPr>
          <p:spPr>
            <a:xfrm>
              <a:off x="2506980" y="4835890"/>
              <a:ext cx="1126164" cy="110009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Mother</a:t>
              </a:r>
              <a:endParaRPr lang="zh-CN" altLang="en-US" dirty="0"/>
            </a:p>
          </p:txBody>
        </p:sp>
        <p:sp>
          <p:nvSpPr>
            <p:cNvPr id="67" name="流程图: 接点 66">
              <a:extLst>
                <a:ext uri="{FF2B5EF4-FFF2-40B4-BE49-F238E27FC236}">
                  <a16:creationId xmlns:a16="http://schemas.microsoft.com/office/drawing/2014/main" id="{BF456B41-F946-43DF-8A10-8E8088D527B3}"/>
                </a:ext>
              </a:extLst>
            </p:cNvPr>
            <p:cNvSpPr>
              <a:spLocks noChangeAspect="1"/>
            </p:cNvSpPr>
            <p:nvPr/>
          </p:nvSpPr>
          <p:spPr>
            <a:xfrm>
              <a:off x="1120140" y="4843510"/>
              <a:ext cx="1051560" cy="105156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Father</a:t>
              </a:r>
              <a:endParaRPr lang="zh-CN" altLang="en-US" dirty="0"/>
            </a:p>
          </p:txBody>
        </p:sp>
        <p:cxnSp>
          <p:nvCxnSpPr>
            <p:cNvPr id="8" name="直接箭头连接符 7">
              <a:extLst>
                <a:ext uri="{FF2B5EF4-FFF2-40B4-BE49-F238E27FC236}">
                  <a16:creationId xmlns:a16="http://schemas.microsoft.com/office/drawing/2014/main" id="{DB30EBA8-F3A1-4393-8463-EFCBBA665C0D}"/>
                </a:ext>
              </a:extLst>
            </p:cNvPr>
            <p:cNvCxnSpPr>
              <a:stCxn id="6" idx="4"/>
              <a:endCxn id="63" idx="7"/>
            </p:cNvCxnSpPr>
            <p:nvPr/>
          </p:nvCxnSpPr>
          <p:spPr>
            <a:xfrm flipH="1">
              <a:off x="1272250" y="3027580"/>
              <a:ext cx="739430" cy="352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89C643-1553-426A-B1DA-0F738308B95A}"/>
                </a:ext>
              </a:extLst>
            </p:cNvPr>
            <p:cNvCxnSpPr>
              <a:stCxn id="6" idx="4"/>
              <a:endCxn id="64" idx="1"/>
            </p:cNvCxnSpPr>
            <p:nvPr/>
          </p:nvCxnSpPr>
          <p:spPr>
            <a:xfrm>
              <a:off x="2011680" y="3027580"/>
              <a:ext cx="649297" cy="330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7F1E7AC-E3A1-4E22-A397-F45A8505FA18}"/>
                </a:ext>
              </a:extLst>
            </p:cNvPr>
            <p:cNvCxnSpPr>
              <a:stCxn id="64" idx="4"/>
              <a:endCxn id="67" idx="7"/>
            </p:cNvCxnSpPr>
            <p:nvPr/>
          </p:nvCxnSpPr>
          <p:spPr>
            <a:xfrm flipH="1">
              <a:off x="2017703" y="4225528"/>
              <a:ext cx="1015057" cy="77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4CFCECA-D286-464B-998E-5AA62C27325A}"/>
                </a:ext>
              </a:extLst>
            </p:cNvPr>
            <p:cNvCxnSpPr>
              <a:cxnSpLocks/>
              <a:stCxn id="64" idx="4"/>
              <a:endCxn id="66" idx="0"/>
            </p:cNvCxnSpPr>
            <p:nvPr/>
          </p:nvCxnSpPr>
          <p:spPr>
            <a:xfrm>
              <a:off x="3032761" y="4225529"/>
              <a:ext cx="37301" cy="610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0A807EF-52C9-47FA-ADBF-C162E9F73508}"/>
                </a:ext>
              </a:extLst>
            </p:cNvPr>
            <p:cNvCxnSpPr>
              <a:stCxn id="64" idx="4"/>
              <a:endCxn id="65" idx="1"/>
            </p:cNvCxnSpPr>
            <p:nvPr/>
          </p:nvCxnSpPr>
          <p:spPr>
            <a:xfrm>
              <a:off x="3032760" y="4225528"/>
              <a:ext cx="1015057" cy="77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213214DE-3899-46D1-8B5A-81E7DA90C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8557"/>
            <a:ext cx="9144000" cy="4203070"/>
          </a:xfrm>
          <a:prstGeom prst="rect">
            <a:avLst/>
          </a:prstGeom>
        </p:spPr>
      </p:pic>
      <p:sp>
        <p:nvSpPr>
          <p:cNvPr id="20" name="灯片编号占位符 1">
            <a:extLst>
              <a:ext uri="{FF2B5EF4-FFF2-40B4-BE49-F238E27FC236}">
                <a16:creationId xmlns:a16="http://schemas.microsoft.com/office/drawing/2014/main" id="{F2CD1769-B004-4D43-99F5-C20737DBE4E5}"/>
              </a:ext>
            </a:extLst>
          </p:cNvPr>
          <p:cNvSpPr>
            <a:spLocks noGrp="1"/>
          </p:cNvSpPr>
          <p:nvPr>
            <p:ph type="sldNum" sz="quarter" idx="12"/>
          </p:nvPr>
        </p:nvSpPr>
        <p:spPr>
          <a:xfrm>
            <a:off x="6457950" y="6356351"/>
            <a:ext cx="2057400" cy="365125"/>
          </a:xfrm>
        </p:spPr>
        <p:txBody>
          <a:bodyPr/>
          <a:lstStyle/>
          <a:p>
            <a:fld id="{CC147399-326C-40D4-A1A0-E4157FEA294A}" type="slidenum">
              <a:rPr lang="zh-CN" altLang="en-US" sz="1200" b="1" smtClean="0">
                <a:solidFill>
                  <a:schemeClr val="tx1"/>
                </a:solidFill>
                <a:latin typeface="Arial" panose="020B0604020202020204" pitchFamily="34" charset="0"/>
                <a:cs typeface="Arial" panose="020B0604020202020204" pitchFamily="34" charset="0"/>
              </a:rPr>
              <a:t>9</a:t>
            </a:fld>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59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3925</TotalTime>
  <Words>419</Words>
  <Application>Microsoft Office PowerPoint</Application>
  <PresentationFormat>全屏显示(4:3)</PresentationFormat>
  <Paragraphs>165</Paragraphs>
  <Slides>13</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等线</vt:lpstr>
      <vt:lpstr>等线 Light</vt:lpstr>
      <vt:lpstr>黑体</vt:lpstr>
      <vt:lpstr>宋体</vt:lpstr>
      <vt:lpstr>Arial</vt:lpstr>
      <vt:lpstr>Arial Black</vt:lpstr>
      <vt:lpstr>Mangal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XIAO Rudan</cp:lastModifiedBy>
  <cp:revision>267</cp:revision>
  <dcterms:created xsi:type="dcterms:W3CDTF">2019-05-26T06:57:40Z</dcterms:created>
  <dcterms:modified xsi:type="dcterms:W3CDTF">2019-07-25T11:50:49Z</dcterms:modified>
</cp:coreProperties>
</file>